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93"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3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CB7A48E-B472-4742-B8AD-CF0E9F61E349}" type="datetimeFigureOut">
              <a:rPr lang="tr-TR" smtClean="0"/>
              <a:t>02.05.2018</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BBE3211B-8520-42E3-86E3-2AE22CEBAA42}"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CB7A48E-B472-4742-B8AD-CF0E9F61E349}" type="datetimeFigureOut">
              <a:rPr lang="tr-TR" smtClean="0"/>
              <a:t>02.05.2018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E3211B-8520-42E3-86E3-2AE22CEBAA4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CB7A48E-B472-4742-B8AD-CF0E9F61E349}" type="datetimeFigureOut">
              <a:rPr lang="tr-TR" smtClean="0"/>
              <a:t>02.05.2018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E3211B-8520-42E3-86E3-2AE22CEBAA4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CB7A48E-B472-4742-B8AD-CF0E9F61E349}" type="datetimeFigureOut">
              <a:rPr lang="tr-TR" smtClean="0"/>
              <a:t>02.05.2018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E3211B-8520-42E3-86E3-2AE22CEBAA42}"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8CB7A48E-B472-4742-B8AD-CF0E9F61E349}" type="datetimeFigureOut">
              <a:rPr lang="tr-TR" smtClean="0"/>
              <a:t>02.05.2018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BE3211B-8520-42E3-86E3-2AE22CEBAA42}"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CB7A48E-B472-4742-B8AD-CF0E9F61E349}" type="datetimeFigureOut">
              <a:rPr lang="tr-TR" smtClean="0"/>
              <a:t>02.05.2018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E3211B-8520-42E3-86E3-2AE22CEBAA42}"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8CB7A48E-B472-4742-B8AD-CF0E9F61E349}" type="datetimeFigureOut">
              <a:rPr lang="tr-TR" smtClean="0"/>
              <a:t>02.05.2018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BE3211B-8520-42E3-86E3-2AE22CEBAA4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8CB7A48E-B472-4742-B8AD-CF0E9F61E349}" type="datetimeFigureOut">
              <a:rPr lang="tr-TR" smtClean="0"/>
              <a:t>02.05.2018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BE3211B-8520-42E3-86E3-2AE22CEBAA4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7A48E-B472-4742-B8AD-CF0E9F61E349}" type="datetimeFigureOut">
              <a:rPr lang="tr-TR" smtClean="0"/>
              <a:t>02.05.2018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BE3211B-8520-42E3-86E3-2AE22CEBAA4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CB7A48E-B472-4742-B8AD-CF0E9F61E349}" type="datetimeFigureOut">
              <a:rPr lang="tr-TR" smtClean="0"/>
              <a:t>02.05.2018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BE3211B-8520-42E3-86E3-2AE22CEBAA4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8CB7A48E-B472-4742-B8AD-CF0E9F61E349}" type="datetimeFigureOut">
              <a:rPr lang="tr-TR" smtClean="0"/>
              <a:t>02.05.2018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BBE3211B-8520-42E3-86E3-2AE22CEBAA42}"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B7A48E-B472-4742-B8AD-CF0E9F61E349}" type="datetimeFigureOut">
              <a:rPr lang="tr-TR" smtClean="0"/>
              <a:t>02.05.2018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E3211B-8520-42E3-86E3-2AE22CEBAA42}"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sz="8800" i="1" dirty="0" smtClean="0"/>
              <a:t>    </a:t>
            </a:r>
            <a:r>
              <a:rPr lang="tr-TR" sz="8800" i="1" dirty="0" smtClean="0">
                <a:solidFill>
                  <a:schemeClr val="tx1"/>
                </a:solidFill>
              </a:rPr>
              <a:t>Ergene …</a:t>
            </a:r>
            <a:endParaRPr lang="tr-TR" sz="8800" i="1" dirty="0">
              <a:solidFill>
                <a:schemeClr val="tx1"/>
              </a:solidFill>
            </a:endParaRPr>
          </a:p>
        </p:txBody>
      </p:sp>
      <p:sp>
        <p:nvSpPr>
          <p:cNvPr id="3" name="Alt Başlık 2"/>
          <p:cNvSpPr>
            <a:spLocks noGrp="1"/>
          </p:cNvSpPr>
          <p:nvPr>
            <p:ph type="subTitle" idx="1"/>
          </p:nvPr>
        </p:nvSpPr>
        <p:spPr>
          <a:xfrm>
            <a:off x="533400" y="3228536"/>
            <a:ext cx="7854696" cy="3080784"/>
          </a:xfrm>
        </p:spPr>
        <p:txBody>
          <a:bodyPr>
            <a:noAutofit/>
          </a:bodyPr>
          <a:lstStyle/>
          <a:p>
            <a:pPr algn="ctr"/>
            <a:r>
              <a:rPr lang="tr-TR" sz="3200" b="1" dirty="0" smtClean="0">
                <a:latin typeface="Arial Narrow" pitchFamily="34" charset="0"/>
              </a:rPr>
              <a:t>  T.C</a:t>
            </a:r>
            <a:r>
              <a:rPr lang="tr-TR" sz="3200" b="1" dirty="0">
                <a:latin typeface="Arial Narrow" pitchFamily="34" charset="0"/>
              </a:rPr>
              <a:t>. </a:t>
            </a:r>
            <a:br>
              <a:rPr lang="tr-TR" sz="3200" b="1" dirty="0">
                <a:latin typeface="Arial Narrow" pitchFamily="34" charset="0"/>
              </a:rPr>
            </a:br>
            <a:r>
              <a:rPr lang="tr-TR" sz="3200" b="1" dirty="0">
                <a:latin typeface="Arial Narrow" pitchFamily="34" charset="0"/>
              </a:rPr>
              <a:t>  </a:t>
            </a:r>
            <a:r>
              <a:rPr lang="tr-TR" sz="3200" b="1" dirty="0" smtClean="0">
                <a:latin typeface="Arial Narrow" pitchFamily="34" charset="0"/>
              </a:rPr>
              <a:t>ERGENE  </a:t>
            </a:r>
            <a:r>
              <a:rPr lang="tr-TR" sz="3200" b="1" dirty="0">
                <a:latin typeface="Arial Narrow" pitchFamily="34" charset="0"/>
              </a:rPr>
              <a:t/>
            </a:r>
            <a:br>
              <a:rPr lang="tr-TR" sz="3200" b="1" dirty="0">
                <a:latin typeface="Arial Narrow" pitchFamily="34" charset="0"/>
              </a:rPr>
            </a:br>
            <a:r>
              <a:rPr lang="tr-TR" sz="3200" b="1" dirty="0">
                <a:latin typeface="Arial Narrow" pitchFamily="34" charset="0"/>
              </a:rPr>
              <a:t>    </a:t>
            </a:r>
            <a:r>
              <a:rPr lang="tr-TR" sz="3200" b="1" dirty="0" smtClean="0">
                <a:latin typeface="Arial Narrow" pitchFamily="34" charset="0"/>
              </a:rPr>
              <a:t>KAYMAKAMLIĞI</a:t>
            </a:r>
            <a:r>
              <a:rPr lang="tr-TR" sz="3200" b="1" dirty="0">
                <a:latin typeface="Arial Narrow" pitchFamily="34" charset="0"/>
              </a:rPr>
              <a:t/>
            </a:r>
            <a:br>
              <a:rPr lang="tr-TR" sz="3200" b="1" dirty="0">
                <a:latin typeface="Arial Narrow" pitchFamily="34" charset="0"/>
              </a:rPr>
            </a:br>
            <a:r>
              <a:rPr lang="tr-TR" sz="5400" b="1" dirty="0" smtClean="0">
                <a:latin typeface="Arial Narrow" pitchFamily="34" charset="0"/>
              </a:rPr>
              <a:t>  2018</a:t>
            </a:r>
          </a:p>
          <a:p>
            <a:pPr algn="ctr"/>
            <a:r>
              <a:rPr lang="tr-TR" sz="5400" b="1" smtClean="0">
                <a:effectLst>
                  <a:outerShdw blurRad="38100" dist="38100" dir="2700000" algn="tl">
                    <a:srgbClr val="000000">
                      <a:alpha val="43137"/>
                    </a:srgbClr>
                  </a:outerShdw>
                </a:effectLst>
                <a:latin typeface="Arial Narrow" pitchFamily="34" charset="0"/>
              </a:rPr>
              <a:t>İLÇEMİZİN </a:t>
            </a:r>
            <a:r>
              <a:rPr lang="tr-TR" sz="5400" b="1" smtClean="0">
                <a:effectLst>
                  <a:outerShdw blurRad="38100" dist="38100" dir="2700000" algn="tl">
                    <a:srgbClr val="000000">
                      <a:alpha val="43137"/>
                    </a:srgbClr>
                  </a:outerShdw>
                </a:effectLst>
                <a:latin typeface="Arial Narrow" pitchFamily="34" charset="0"/>
              </a:rPr>
              <a:t>TANITIMI</a:t>
            </a:r>
            <a:endParaRPr lang="tr-TR" sz="5400" b="1" dirty="0">
              <a:effectLst>
                <a:outerShdw blurRad="38100" dist="38100" dir="2700000" algn="tl">
                  <a:srgbClr val="000000">
                    <a:alpha val="43137"/>
                  </a:srgbClr>
                </a:outerShdw>
              </a:effectLst>
            </a:endParaRPr>
          </a:p>
        </p:txBody>
      </p:sp>
      <p:pic>
        <p:nvPicPr>
          <p:cNvPr id="6" name="Slow Fon Müzi-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1520" y="188640"/>
            <a:ext cx="609600" cy="609600"/>
          </a:xfrm>
          <a:prstGeom prst="rect">
            <a:avLst/>
          </a:prstGeom>
        </p:spPr>
      </p:pic>
    </p:spTree>
    <p:extLst>
      <p:ext uri="{BB962C8B-B14F-4D97-AF65-F5344CB8AC3E}">
        <p14:creationId xmlns:p14="http://schemas.microsoft.com/office/powerpoint/2010/main" val="285768526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en-US" sz="2800" dirty="0">
                <a:solidFill>
                  <a:schemeClr val="accent1">
                    <a:lumMod val="50000"/>
                  </a:schemeClr>
                </a:solidFill>
              </a:rPr>
              <a:t>TARİHİ VE TURİSTİK YERLER </a:t>
            </a:r>
            <a:r>
              <a:rPr lang="tr-TR" sz="2800" dirty="0" smtClean="0">
                <a:solidFill>
                  <a:schemeClr val="accent1">
                    <a:lumMod val="50000"/>
                  </a:schemeClr>
                </a:solidFill>
              </a:rPr>
              <a:t/>
            </a:r>
            <a:br>
              <a:rPr lang="tr-TR" sz="2800" dirty="0" smtClean="0">
                <a:solidFill>
                  <a:schemeClr val="accent1">
                    <a:lumMod val="50000"/>
                  </a:schemeClr>
                </a:solidFill>
              </a:rPr>
            </a:br>
            <a:r>
              <a:rPr lang="en-US" sz="2800" dirty="0" smtClean="0">
                <a:solidFill>
                  <a:schemeClr val="accent1">
                    <a:lumMod val="50000"/>
                  </a:schemeClr>
                </a:solidFill>
              </a:rPr>
              <a:t>(</a:t>
            </a:r>
            <a:r>
              <a:rPr lang="en-US" sz="2800" dirty="0">
                <a:solidFill>
                  <a:schemeClr val="accent1">
                    <a:lumMod val="50000"/>
                  </a:schemeClr>
                </a:solidFill>
              </a:rPr>
              <a:t>HISTORICAL AND TOURISTIC PLACES); </a:t>
            </a:r>
            <a:endParaRPr lang="tr-TR" sz="2800" dirty="0">
              <a:solidFill>
                <a:schemeClr val="accent1">
                  <a:lumMod val="50000"/>
                </a:schemeClr>
              </a:solidFill>
            </a:endParaRPr>
          </a:p>
        </p:txBody>
      </p:sp>
      <p:sp>
        <p:nvSpPr>
          <p:cNvPr id="3" name="İçerik Yer Tutucusu 2"/>
          <p:cNvSpPr>
            <a:spLocks noGrp="1"/>
          </p:cNvSpPr>
          <p:nvPr>
            <p:ph idx="1"/>
          </p:nvPr>
        </p:nvSpPr>
        <p:spPr/>
        <p:txBody>
          <a:bodyPr/>
          <a:lstStyle/>
          <a:p>
            <a:pPr marL="0" indent="0" algn="ctr">
              <a:buNone/>
            </a:pPr>
            <a:r>
              <a:rPr lang="tr-TR" dirty="0"/>
              <a:t>ULAŞ </a:t>
            </a:r>
            <a:r>
              <a:rPr lang="tr-TR" dirty="0" smtClean="0"/>
              <a:t>KÖPRÜSÜ</a:t>
            </a:r>
          </a:p>
          <a:p>
            <a:pPr marL="0" indent="0" algn="ctr">
              <a:buNone/>
            </a:pPr>
            <a:r>
              <a:rPr lang="tr-TR" dirty="0" smtClean="0"/>
              <a:t>(</a:t>
            </a:r>
            <a:r>
              <a:rPr lang="tr-TR" dirty="0"/>
              <a:t>ULASH BRIDGE) </a:t>
            </a:r>
            <a:endParaRPr lang="tr-TR" dirty="0" smtClean="0"/>
          </a:p>
          <a:p>
            <a:pPr marL="0" indent="0" algn="just">
              <a:buNone/>
            </a:pPr>
            <a:r>
              <a:rPr lang="tr-TR" dirty="0"/>
              <a:t> </a:t>
            </a:r>
            <a:r>
              <a:rPr lang="tr-TR" dirty="0" smtClean="0"/>
              <a:t> </a:t>
            </a:r>
            <a:r>
              <a:rPr lang="tr-TR" sz="1600" dirty="0" smtClean="0"/>
              <a:t>Ergene </a:t>
            </a:r>
            <a:r>
              <a:rPr lang="tr-TR" sz="1600" dirty="0"/>
              <a:t>ilçesi Ulaş yerleşiminde yer alan Cumhuriyet öncesi dönemden kalan tek yapı Osmanlı Dönemine ait olan ve Mimar Sinan tarafından inşa edildiği rivayet edilen Ulaş Köprüsü’dür. </a:t>
            </a:r>
          </a:p>
          <a:p>
            <a:pPr marL="0" indent="0" algn="just">
              <a:buNone/>
            </a:pPr>
            <a:r>
              <a:rPr lang="tr-TR" sz="1600" dirty="0" smtClean="0"/>
              <a:t>  T</a:t>
            </a:r>
            <a:r>
              <a:rPr lang="en-US" sz="1600" dirty="0" smtClean="0"/>
              <a:t>he </a:t>
            </a:r>
            <a:r>
              <a:rPr lang="en-US" sz="1600" dirty="0"/>
              <a:t>only structure in the district of </a:t>
            </a:r>
            <a:r>
              <a:rPr lang="en-US" sz="1600" dirty="0" err="1"/>
              <a:t>Ulas</a:t>
            </a:r>
            <a:r>
              <a:rPr lang="en-US" sz="1600" dirty="0"/>
              <a:t> settlement region of </a:t>
            </a:r>
            <a:r>
              <a:rPr lang="en-US" sz="1600" dirty="0" err="1"/>
              <a:t>Ergenefrom</a:t>
            </a:r>
            <a:r>
              <a:rPr lang="en-US" sz="1600" dirty="0"/>
              <a:t> before the Republican Era is the </a:t>
            </a:r>
            <a:r>
              <a:rPr lang="en-US" sz="1600" dirty="0" err="1"/>
              <a:t>Ulash</a:t>
            </a:r>
            <a:r>
              <a:rPr lang="en-US" sz="1600" dirty="0"/>
              <a:t> Bridge rumored to be made by </a:t>
            </a:r>
            <a:r>
              <a:rPr lang="en-US" sz="1600" dirty="0" err="1"/>
              <a:t>Sinan</a:t>
            </a:r>
            <a:r>
              <a:rPr lang="en-US" sz="1600" dirty="0"/>
              <a:t>, the Architect during the Ottoman Period. </a:t>
            </a:r>
            <a:endParaRPr lang="tr-TR"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93" y="4581128"/>
            <a:ext cx="5622826" cy="169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7974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dirty="0">
                <a:solidFill>
                  <a:schemeClr val="accent1">
                    <a:lumMod val="50000"/>
                  </a:schemeClr>
                </a:solidFill>
              </a:rPr>
              <a:t>Sokullu </a:t>
            </a:r>
            <a:r>
              <a:rPr lang="tr-TR" sz="2400" dirty="0" err="1">
                <a:solidFill>
                  <a:schemeClr val="accent1">
                    <a:lumMod val="50000"/>
                  </a:schemeClr>
                </a:solidFill>
              </a:rPr>
              <a:t>Mehmed</a:t>
            </a:r>
            <a:r>
              <a:rPr lang="tr-TR" sz="2400" dirty="0">
                <a:solidFill>
                  <a:schemeClr val="accent1">
                    <a:lumMod val="50000"/>
                  </a:schemeClr>
                </a:solidFill>
              </a:rPr>
              <a:t> Paşa Köprüsü </a:t>
            </a:r>
            <a:r>
              <a:rPr lang="tr-TR" sz="2400" dirty="0" smtClean="0">
                <a:solidFill>
                  <a:schemeClr val="accent1">
                    <a:lumMod val="50000"/>
                  </a:schemeClr>
                </a:solidFill>
              </a:rPr>
              <a:t/>
            </a:r>
            <a:br>
              <a:rPr lang="tr-TR" sz="2400" dirty="0" smtClean="0">
                <a:solidFill>
                  <a:schemeClr val="accent1">
                    <a:lumMod val="50000"/>
                  </a:schemeClr>
                </a:solidFill>
              </a:rPr>
            </a:br>
            <a:r>
              <a:rPr lang="tr-TR" sz="2400" dirty="0" smtClean="0">
                <a:solidFill>
                  <a:schemeClr val="accent1">
                    <a:lumMod val="50000"/>
                  </a:schemeClr>
                </a:solidFill>
              </a:rPr>
              <a:t>(</a:t>
            </a:r>
            <a:r>
              <a:rPr lang="tr-TR" sz="2400" dirty="0" err="1">
                <a:solidFill>
                  <a:schemeClr val="accent1">
                    <a:lumMod val="50000"/>
                  </a:schemeClr>
                </a:solidFill>
              </a:rPr>
              <a:t>SokulluMehmedPasa</a:t>
            </a:r>
            <a:r>
              <a:rPr lang="tr-TR" sz="2400" dirty="0">
                <a:solidFill>
                  <a:schemeClr val="accent1">
                    <a:lumMod val="50000"/>
                  </a:schemeClr>
                </a:solidFill>
              </a:rPr>
              <a:t> Bridge) </a:t>
            </a:r>
          </a:p>
        </p:txBody>
      </p:sp>
      <p:sp>
        <p:nvSpPr>
          <p:cNvPr id="4" name="İçerik Yer Tutucusu 3"/>
          <p:cNvSpPr>
            <a:spLocks noGrp="1"/>
          </p:cNvSpPr>
          <p:nvPr>
            <p:ph idx="1"/>
          </p:nvPr>
        </p:nvSpPr>
        <p:spPr/>
        <p:txBody>
          <a:bodyPr>
            <a:normAutofit/>
          </a:bodyPr>
          <a:lstStyle/>
          <a:p>
            <a:pPr marL="0" indent="0">
              <a:buNone/>
            </a:pPr>
            <a:r>
              <a:rPr lang="tr-TR" sz="1800" dirty="0" smtClean="0"/>
              <a:t>  Sokullu </a:t>
            </a:r>
            <a:r>
              <a:rPr lang="tr-TR" sz="1800" dirty="0" err="1"/>
              <a:t>Mehmed</a:t>
            </a:r>
            <a:r>
              <a:rPr lang="tr-TR" sz="1800" dirty="0"/>
              <a:t> Paşa Köprüsü (</a:t>
            </a:r>
            <a:r>
              <a:rPr lang="tr-TR" sz="1800" dirty="0" err="1"/>
              <a:t>SokulluMehmedPasa</a:t>
            </a:r>
            <a:r>
              <a:rPr lang="tr-TR" sz="1800" dirty="0"/>
              <a:t> Bridge)     Tekirdağ ili Ergene ilçesinde bulunan köprü bir Mimar Sinan eseridir. Günümüzde araç ve yaya </a:t>
            </a:r>
            <a:r>
              <a:rPr lang="tr-TR" sz="1800" dirty="0" err="1"/>
              <a:t>traﬁğine</a:t>
            </a:r>
            <a:r>
              <a:rPr lang="tr-TR" sz="1800" dirty="0"/>
              <a:t> açık bir şekilde köprü özelliğini sürdürmektedir. Geçirdiği onarımlardan sonra özgünlüğünü büyük ölçüde yitirmiştir. 5 kemerli köprünün 2 tane de </a:t>
            </a:r>
            <a:r>
              <a:rPr lang="tr-TR" sz="1800" dirty="0" err="1"/>
              <a:t>haﬁﬂetme</a:t>
            </a:r>
            <a:r>
              <a:rPr lang="tr-TR" sz="1800" dirty="0"/>
              <a:t> gözü vardır.    </a:t>
            </a:r>
            <a:endParaRPr lang="tr-TR" sz="1800" dirty="0" smtClean="0"/>
          </a:p>
          <a:p>
            <a:pPr marL="0" indent="0">
              <a:buNone/>
            </a:pPr>
            <a:r>
              <a:rPr lang="tr-TR" sz="1800" dirty="0" smtClean="0"/>
              <a:t>  </a:t>
            </a:r>
            <a:r>
              <a:rPr lang="tr-TR" sz="1800" dirty="0" err="1" smtClean="0"/>
              <a:t>The</a:t>
            </a:r>
            <a:r>
              <a:rPr lang="tr-TR" sz="1800" dirty="0" smtClean="0"/>
              <a:t> </a:t>
            </a:r>
            <a:r>
              <a:rPr lang="tr-TR" sz="1800" dirty="0" err="1"/>
              <a:t>bridge</a:t>
            </a:r>
            <a:r>
              <a:rPr lang="tr-TR" sz="1800" dirty="0"/>
              <a:t> </a:t>
            </a:r>
            <a:r>
              <a:rPr lang="tr-TR" sz="1800" dirty="0" err="1"/>
              <a:t>located</a:t>
            </a:r>
            <a:r>
              <a:rPr lang="tr-TR" sz="1800" dirty="0"/>
              <a:t> in </a:t>
            </a:r>
            <a:r>
              <a:rPr lang="tr-TR" sz="1800" dirty="0" err="1"/>
              <a:t>the</a:t>
            </a:r>
            <a:r>
              <a:rPr lang="tr-TR" sz="1800" dirty="0"/>
              <a:t> </a:t>
            </a:r>
            <a:r>
              <a:rPr lang="tr-TR" sz="1800" dirty="0" err="1"/>
              <a:t>province</a:t>
            </a:r>
            <a:r>
              <a:rPr lang="tr-TR" sz="1800" dirty="0"/>
              <a:t> of </a:t>
            </a:r>
            <a:r>
              <a:rPr lang="tr-TR" sz="1800" dirty="0" err="1"/>
              <a:t>Tekirdag</a:t>
            </a:r>
            <a:r>
              <a:rPr lang="tr-TR" sz="1800" dirty="0"/>
              <a:t>, Ergene </a:t>
            </a:r>
            <a:r>
              <a:rPr lang="tr-TR" sz="1800" dirty="0" err="1"/>
              <a:t>District</a:t>
            </a:r>
            <a:r>
              <a:rPr lang="tr-TR" sz="1800" dirty="0"/>
              <a:t> is a </a:t>
            </a:r>
            <a:r>
              <a:rPr lang="tr-TR" sz="1800" dirty="0" err="1"/>
              <a:t>work</a:t>
            </a:r>
            <a:r>
              <a:rPr lang="tr-TR" sz="1800" dirty="0"/>
              <a:t> of Sinan, </a:t>
            </a:r>
            <a:r>
              <a:rPr lang="tr-TR" sz="1800" dirty="0" err="1"/>
              <a:t>the</a:t>
            </a:r>
            <a:r>
              <a:rPr lang="tr-TR" sz="1800" dirty="0"/>
              <a:t> Architect. </a:t>
            </a:r>
            <a:r>
              <a:rPr lang="tr-TR" sz="1800" dirty="0" err="1"/>
              <a:t>The</a:t>
            </a:r>
            <a:r>
              <a:rPr lang="tr-TR" sz="1800" dirty="0"/>
              <a:t> </a:t>
            </a:r>
            <a:r>
              <a:rPr lang="tr-TR" sz="1800" dirty="0" err="1"/>
              <a:t>bridge</a:t>
            </a:r>
            <a:r>
              <a:rPr lang="tr-TR" sz="1800" dirty="0"/>
              <a:t> </a:t>
            </a:r>
            <a:r>
              <a:rPr lang="tr-TR" sz="1800" dirty="0" err="1"/>
              <a:t>preserves</a:t>
            </a:r>
            <a:r>
              <a:rPr lang="tr-TR" sz="1800" dirty="0"/>
              <a:t> </a:t>
            </a:r>
            <a:r>
              <a:rPr lang="tr-TR" sz="1800" dirty="0" err="1"/>
              <a:t>its</a:t>
            </a:r>
            <a:r>
              <a:rPr lang="tr-TR" sz="1800" dirty="0"/>
              <a:t> </a:t>
            </a:r>
            <a:r>
              <a:rPr lang="tr-TR" sz="1800" dirty="0" err="1"/>
              <a:t>qualities</a:t>
            </a:r>
            <a:r>
              <a:rPr lang="tr-TR" sz="1800" dirty="0"/>
              <a:t> </a:t>
            </a:r>
            <a:r>
              <a:rPr lang="tr-TR" sz="1800" dirty="0" err="1"/>
              <a:t>today</a:t>
            </a:r>
            <a:r>
              <a:rPr lang="tr-TR" sz="1800" dirty="0"/>
              <a:t> </a:t>
            </a:r>
            <a:r>
              <a:rPr lang="tr-TR" sz="1800" dirty="0" err="1"/>
              <a:t>and</a:t>
            </a:r>
            <a:r>
              <a:rPr lang="tr-TR" sz="1800" dirty="0"/>
              <a:t> is </a:t>
            </a:r>
            <a:r>
              <a:rPr lang="tr-TR" sz="1800" dirty="0" err="1"/>
              <a:t>open</a:t>
            </a:r>
            <a:r>
              <a:rPr lang="tr-TR" sz="1800" dirty="0"/>
              <a:t> </a:t>
            </a:r>
            <a:r>
              <a:rPr lang="tr-TR" sz="1800" dirty="0" err="1"/>
              <a:t>to</a:t>
            </a:r>
            <a:r>
              <a:rPr lang="tr-TR" sz="1800" dirty="0"/>
              <a:t> car </a:t>
            </a:r>
            <a:r>
              <a:rPr lang="tr-TR" sz="1800" dirty="0" err="1"/>
              <a:t>traﬃc</a:t>
            </a:r>
            <a:r>
              <a:rPr lang="tr-TR" sz="1800" dirty="0"/>
              <a:t> </a:t>
            </a:r>
            <a:r>
              <a:rPr lang="tr-TR" sz="1800" dirty="0" err="1"/>
              <a:t>and</a:t>
            </a:r>
            <a:r>
              <a:rPr lang="tr-TR" sz="1800" dirty="0"/>
              <a:t> </a:t>
            </a:r>
            <a:r>
              <a:rPr lang="tr-TR" sz="1800" dirty="0" err="1"/>
              <a:t>to</a:t>
            </a:r>
            <a:r>
              <a:rPr lang="tr-TR" sz="1800" dirty="0"/>
              <a:t> </a:t>
            </a:r>
            <a:r>
              <a:rPr lang="tr-TR" sz="1800" dirty="0" err="1"/>
              <a:t>the</a:t>
            </a:r>
            <a:r>
              <a:rPr lang="tr-TR" sz="1800" dirty="0"/>
              <a:t> </a:t>
            </a:r>
            <a:r>
              <a:rPr lang="tr-TR" sz="1800" dirty="0" err="1"/>
              <a:t>use</a:t>
            </a:r>
            <a:r>
              <a:rPr lang="tr-TR" sz="1800" dirty="0"/>
              <a:t> of </a:t>
            </a:r>
            <a:r>
              <a:rPr lang="tr-TR" sz="1800" dirty="0" err="1"/>
              <a:t>pedestrians</a:t>
            </a:r>
            <a:r>
              <a:rPr lang="tr-TR" sz="1800" dirty="0"/>
              <a:t>. </a:t>
            </a:r>
            <a:r>
              <a:rPr lang="tr-TR" sz="1800" dirty="0" err="1"/>
              <a:t>It</a:t>
            </a:r>
            <a:r>
              <a:rPr lang="tr-TR" sz="1800" dirty="0"/>
              <a:t> has </a:t>
            </a:r>
            <a:r>
              <a:rPr lang="tr-TR" sz="1800" dirty="0" err="1"/>
              <a:t>lost</a:t>
            </a:r>
            <a:r>
              <a:rPr lang="tr-TR" sz="1800" dirty="0"/>
              <a:t> is </a:t>
            </a:r>
            <a:r>
              <a:rPr lang="tr-TR" sz="1800" dirty="0" err="1"/>
              <a:t>unique</a:t>
            </a:r>
            <a:r>
              <a:rPr lang="tr-TR" sz="1800" dirty="0"/>
              <a:t> </a:t>
            </a:r>
            <a:r>
              <a:rPr lang="tr-TR" sz="1800" dirty="0" err="1"/>
              <a:t>structure</a:t>
            </a:r>
            <a:r>
              <a:rPr lang="tr-TR" sz="1800" dirty="0"/>
              <a:t> </a:t>
            </a:r>
            <a:r>
              <a:rPr lang="tr-TR" sz="1800" dirty="0" err="1"/>
              <a:t>to</a:t>
            </a:r>
            <a:r>
              <a:rPr lang="tr-TR" sz="1800" dirty="0"/>
              <a:t> a </a:t>
            </a:r>
            <a:r>
              <a:rPr lang="tr-TR" sz="1800" dirty="0" err="1"/>
              <a:t>large</a:t>
            </a:r>
            <a:r>
              <a:rPr lang="tr-TR" sz="1800" dirty="0"/>
              <a:t> </a:t>
            </a:r>
            <a:r>
              <a:rPr lang="tr-TR" sz="1800" dirty="0" err="1"/>
              <a:t>extent</a:t>
            </a:r>
            <a:r>
              <a:rPr lang="tr-TR" sz="1800" dirty="0"/>
              <a:t>, </a:t>
            </a:r>
            <a:r>
              <a:rPr lang="tr-TR" sz="1800" dirty="0" err="1"/>
              <a:t>following</a:t>
            </a:r>
            <a:r>
              <a:rPr lang="tr-TR" sz="1800" dirty="0"/>
              <a:t> </a:t>
            </a:r>
            <a:r>
              <a:rPr lang="tr-TR" sz="1800" dirty="0" err="1"/>
              <a:t>the</a:t>
            </a:r>
            <a:r>
              <a:rPr lang="tr-TR" sz="1800" dirty="0"/>
              <a:t> </a:t>
            </a:r>
            <a:r>
              <a:rPr lang="tr-TR" sz="1800" dirty="0" err="1"/>
              <a:t>renovations</a:t>
            </a:r>
            <a:r>
              <a:rPr lang="tr-TR" sz="1800" dirty="0"/>
              <a:t> it has </a:t>
            </a:r>
            <a:r>
              <a:rPr lang="tr-TR" sz="1800" dirty="0" err="1"/>
              <a:t>undergone</a:t>
            </a:r>
            <a:r>
              <a:rPr lang="tr-TR" sz="1800" dirty="0"/>
              <a:t>. </a:t>
            </a:r>
            <a:r>
              <a:rPr lang="tr-TR" sz="1800" dirty="0" err="1"/>
              <a:t>The</a:t>
            </a:r>
            <a:r>
              <a:rPr lang="tr-TR" sz="1800" dirty="0"/>
              <a:t> </a:t>
            </a:r>
            <a:r>
              <a:rPr lang="tr-TR" sz="1800" dirty="0" err="1"/>
              <a:t>bridge</a:t>
            </a:r>
            <a:r>
              <a:rPr lang="tr-TR" sz="1800" dirty="0"/>
              <a:t> </a:t>
            </a:r>
            <a:r>
              <a:rPr lang="tr-TR" sz="1800" dirty="0" err="1"/>
              <a:t>with</a:t>
            </a:r>
            <a:r>
              <a:rPr lang="tr-TR" sz="1800" dirty="0"/>
              <a:t> 5 </a:t>
            </a:r>
            <a:r>
              <a:rPr lang="tr-TR" sz="1800" dirty="0" err="1"/>
              <a:t>arches</a:t>
            </a:r>
            <a:r>
              <a:rPr lang="tr-TR" sz="1800" dirty="0"/>
              <a:t> </a:t>
            </a:r>
            <a:r>
              <a:rPr lang="tr-TR" sz="1800" dirty="0" err="1"/>
              <a:t>also</a:t>
            </a:r>
            <a:r>
              <a:rPr lang="tr-TR" sz="1800" dirty="0"/>
              <a:t> has 2 </a:t>
            </a:r>
            <a:r>
              <a:rPr lang="tr-TR" sz="1800" dirty="0" err="1"/>
              <a:t>discharging</a:t>
            </a:r>
            <a:r>
              <a:rPr lang="tr-TR" sz="1800" dirty="0"/>
              <a:t> </a:t>
            </a:r>
            <a:r>
              <a:rPr lang="tr-TR" sz="1800" dirty="0" err="1"/>
              <a:t>cells</a:t>
            </a:r>
            <a:r>
              <a:rPr lang="tr-TR" sz="1800" dirty="0"/>
              <a:t>.</a:t>
            </a:r>
          </a:p>
        </p:txBody>
      </p:sp>
    </p:spTree>
    <p:extLst>
      <p:ext uri="{BB962C8B-B14F-4D97-AF65-F5344CB8AC3E}">
        <p14:creationId xmlns:p14="http://schemas.microsoft.com/office/powerpoint/2010/main" val="217420167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Sokullu </a:t>
            </a:r>
            <a:r>
              <a:rPr lang="tr-TR" sz="1800" dirty="0" err="1"/>
              <a:t>Mehmed</a:t>
            </a:r>
            <a:r>
              <a:rPr lang="tr-TR" sz="1800" dirty="0"/>
              <a:t> Paşa Köprüsü (</a:t>
            </a:r>
            <a:r>
              <a:rPr lang="tr-TR" sz="1800" dirty="0" err="1"/>
              <a:t>SokulluMehmedPasa</a:t>
            </a:r>
            <a:r>
              <a:rPr lang="tr-TR" sz="1800" dirty="0"/>
              <a:t> Bridge</a:t>
            </a:r>
            <a:r>
              <a:rPr lang="tr-TR" dirty="0"/>
              <a:t>) </a:t>
            </a:r>
          </a:p>
        </p:txBody>
      </p:sp>
      <p:pic>
        <p:nvPicPr>
          <p:cNvPr id="4" name="İçerik Yer Tutucusu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55576" y="2204864"/>
            <a:ext cx="6353884" cy="3242585"/>
          </a:xfrm>
          <a:prstGeom prst="rect">
            <a:avLst/>
          </a:prstGeom>
          <a:noFill/>
          <a:ln w="9525">
            <a:noFill/>
            <a:miter lim="800000"/>
            <a:headEnd/>
            <a:tailEnd/>
          </a:ln>
        </p:spPr>
      </p:pic>
    </p:spTree>
    <p:extLst>
      <p:ext uri="{BB962C8B-B14F-4D97-AF65-F5344CB8AC3E}">
        <p14:creationId xmlns:p14="http://schemas.microsoft.com/office/powerpoint/2010/main" val="101053119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dirty="0" err="1">
                <a:solidFill>
                  <a:schemeClr val="accent1">
                    <a:lumMod val="50000"/>
                  </a:schemeClr>
                </a:solidFill>
              </a:rPr>
              <a:t>Kırkgöz</a:t>
            </a:r>
            <a:r>
              <a:rPr lang="tr-TR" sz="2400" dirty="0">
                <a:solidFill>
                  <a:schemeClr val="accent1">
                    <a:lumMod val="50000"/>
                  </a:schemeClr>
                </a:solidFill>
              </a:rPr>
              <a:t> Köprüsü </a:t>
            </a:r>
            <a:r>
              <a:rPr lang="tr-TR" sz="2400" dirty="0" smtClean="0">
                <a:solidFill>
                  <a:schemeClr val="accent1">
                    <a:lumMod val="50000"/>
                  </a:schemeClr>
                </a:solidFill>
              </a:rPr>
              <a:t/>
            </a:r>
            <a:br>
              <a:rPr lang="tr-TR" sz="2400" dirty="0" smtClean="0">
                <a:solidFill>
                  <a:schemeClr val="accent1">
                    <a:lumMod val="50000"/>
                  </a:schemeClr>
                </a:solidFill>
              </a:rPr>
            </a:br>
            <a:r>
              <a:rPr lang="tr-TR" sz="2400" dirty="0" smtClean="0">
                <a:solidFill>
                  <a:schemeClr val="accent1">
                    <a:lumMod val="50000"/>
                  </a:schemeClr>
                </a:solidFill>
              </a:rPr>
              <a:t>(</a:t>
            </a:r>
            <a:r>
              <a:rPr lang="tr-TR" sz="2400" dirty="0" err="1">
                <a:solidFill>
                  <a:schemeClr val="accent1">
                    <a:lumMod val="50000"/>
                  </a:schemeClr>
                </a:solidFill>
              </a:rPr>
              <a:t>Kırkgoz</a:t>
            </a:r>
            <a:r>
              <a:rPr lang="tr-TR" sz="2400" dirty="0">
                <a:solidFill>
                  <a:schemeClr val="accent1">
                    <a:lumMod val="50000"/>
                  </a:schemeClr>
                </a:solidFill>
              </a:rPr>
              <a:t> </a:t>
            </a:r>
            <a:r>
              <a:rPr lang="tr-TR" sz="2400" dirty="0" err="1" smtClean="0">
                <a:solidFill>
                  <a:schemeClr val="accent1">
                    <a:lumMod val="50000"/>
                  </a:schemeClr>
                </a:solidFill>
              </a:rPr>
              <a:t>BRidge</a:t>
            </a:r>
            <a:r>
              <a:rPr lang="tr-TR" sz="2400" dirty="0">
                <a:solidFill>
                  <a:schemeClr val="accent1">
                    <a:lumMod val="50000"/>
                  </a:schemeClr>
                </a:solidFill>
              </a:rPr>
              <a:t>) </a:t>
            </a:r>
          </a:p>
        </p:txBody>
      </p:sp>
      <p:sp>
        <p:nvSpPr>
          <p:cNvPr id="3" name="İçerik Yer Tutucusu 2"/>
          <p:cNvSpPr>
            <a:spLocks noGrp="1"/>
          </p:cNvSpPr>
          <p:nvPr>
            <p:ph idx="1"/>
          </p:nvPr>
        </p:nvSpPr>
        <p:spPr/>
        <p:txBody>
          <a:bodyPr>
            <a:normAutofit/>
          </a:bodyPr>
          <a:lstStyle/>
          <a:p>
            <a:pPr marL="0" indent="0">
              <a:buNone/>
            </a:pPr>
            <a:r>
              <a:rPr lang="tr-TR" dirty="0" smtClean="0"/>
              <a:t>  </a:t>
            </a:r>
            <a:r>
              <a:rPr lang="tr-TR" sz="1700" dirty="0" smtClean="0"/>
              <a:t>Tekirdağ </a:t>
            </a:r>
            <a:r>
              <a:rPr lang="tr-TR" sz="1700" dirty="0"/>
              <a:t>ili Ergene ilçesinin 5 km kuzeybatısında </a:t>
            </a:r>
            <a:r>
              <a:rPr lang="tr-TR" sz="1700" dirty="0" err="1"/>
              <a:t>Kırkgöz</a:t>
            </a:r>
            <a:r>
              <a:rPr lang="tr-TR" sz="1700" dirty="0"/>
              <a:t> köyünde bulunur. M.S 4. yy da yapıldığı tahmin edilmektedir</a:t>
            </a:r>
            <a:r>
              <a:rPr lang="tr-TR" sz="1700" dirty="0" smtClean="0"/>
              <a:t>. </a:t>
            </a:r>
            <a:r>
              <a:rPr lang="tr-TR" sz="1700" dirty="0" err="1"/>
              <a:t>Kırkgöz</a:t>
            </a:r>
            <a:r>
              <a:rPr lang="tr-TR" sz="1700" dirty="0"/>
              <a:t> Köprüsü; adını Osmanlı döneminde almış olup, kırk ayak sahibi olduğundan halk arasında bu şekilde anılmaya başlanmış ve adı da yerel söylevde “</a:t>
            </a:r>
            <a:r>
              <a:rPr lang="tr-TR" sz="1700" dirty="0" err="1"/>
              <a:t>Kırkgöz</a:t>
            </a:r>
            <a:r>
              <a:rPr lang="tr-TR" sz="1700" dirty="0"/>
              <a:t>” olarak </a:t>
            </a:r>
            <a:r>
              <a:rPr lang="tr-TR" sz="1700" dirty="0" smtClean="0"/>
              <a:t>kalmıştır.</a:t>
            </a:r>
          </a:p>
          <a:p>
            <a:pPr marL="0" indent="0">
              <a:buNone/>
            </a:pPr>
            <a:r>
              <a:rPr lang="tr-TR" sz="1700" dirty="0"/>
              <a:t> </a:t>
            </a:r>
            <a:r>
              <a:rPr lang="tr-TR" sz="1700" dirty="0" smtClean="0"/>
              <a:t>  </a:t>
            </a:r>
            <a:r>
              <a:rPr lang="en-US" sz="1700" dirty="0" smtClean="0"/>
              <a:t>It </a:t>
            </a:r>
            <a:r>
              <a:rPr lang="en-US" sz="1700" dirty="0"/>
              <a:t>is located in the </a:t>
            </a:r>
            <a:r>
              <a:rPr lang="en-US" sz="1700" dirty="0" err="1"/>
              <a:t>Kirkgoz</a:t>
            </a:r>
            <a:r>
              <a:rPr lang="en-US" sz="1700" dirty="0"/>
              <a:t> village, which is 5km to the northwest of district of </a:t>
            </a:r>
            <a:r>
              <a:rPr lang="en-US" sz="1700" dirty="0" err="1"/>
              <a:t>Ergene</a:t>
            </a:r>
            <a:r>
              <a:rPr lang="en-US" sz="1700" dirty="0"/>
              <a:t> in the province of </a:t>
            </a:r>
            <a:r>
              <a:rPr lang="en-US" sz="1700" dirty="0" err="1"/>
              <a:t>Trakya</a:t>
            </a:r>
            <a:r>
              <a:rPr lang="en-US" sz="1700" dirty="0" smtClean="0"/>
              <a:t>. </a:t>
            </a:r>
            <a:r>
              <a:rPr lang="en-US" sz="1700" dirty="0"/>
              <a:t>The </a:t>
            </a:r>
            <a:r>
              <a:rPr lang="en-US" sz="1700" dirty="0" err="1"/>
              <a:t>KırkgozBridge</a:t>
            </a:r>
            <a:r>
              <a:rPr lang="en-US" sz="1700" dirty="0"/>
              <a:t> has gained its name during the Ottoman period and has been named after the forty feet it had and it started to be referred to as ‘</a:t>
            </a:r>
            <a:r>
              <a:rPr lang="en-US" sz="1700" dirty="0" err="1"/>
              <a:t>Kirkgoz</a:t>
            </a:r>
            <a:r>
              <a:rPr lang="en-US" sz="1700" dirty="0"/>
              <a:t>’, which meant forty eyes. This is where the </a:t>
            </a:r>
            <a:r>
              <a:rPr lang="en-US" sz="1700" dirty="0" err="1"/>
              <a:t>nameKırkgoz</a:t>
            </a:r>
            <a:r>
              <a:rPr lang="en-US" sz="1700" dirty="0"/>
              <a:t>(forty eyes) comes. </a:t>
            </a:r>
            <a:endParaRPr lang="tr-TR" sz="1700" dirty="0"/>
          </a:p>
        </p:txBody>
      </p:sp>
    </p:spTree>
    <p:extLst>
      <p:ext uri="{BB962C8B-B14F-4D97-AF65-F5344CB8AC3E}">
        <p14:creationId xmlns:p14="http://schemas.microsoft.com/office/powerpoint/2010/main" val="116365861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dirty="0" err="1">
                <a:solidFill>
                  <a:schemeClr val="accent1">
                    <a:lumMod val="50000"/>
                  </a:schemeClr>
                </a:solidFill>
              </a:rPr>
              <a:t>Kırkgöz</a:t>
            </a:r>
            <a:r>
              <a:rPr lang="tr-TR" sz="2400" dirty="0">
                <a:solidFill>
                  <a:schemeClr val="accent1">
                    <a:lumMod val="50000"/>
                  </a:schemeClr>
                </a:solidFill>
              </a:rPr>
              <a:t> </a:t>
            </a:r>
            <a:r>
              <a:rPr lang="tr-TR" sz="2400" dirty="0" smtClean="0">
                <a:solidFill>
                  <a:schemeClr val="accent1">
                    <a:lumMod val="50000"/>
                  </a:schemeClr>
                </a:solidFill>
              </a:rPr>
              <a:t>Köprüsü</a:t>
            </a:r>
            <a:br>
              <a:rPr lang="tr-TR" sz="2400" dirty="0" smtClean="0">
                <a:solidFill>
                  <a:schemeClr val="accent1">
                    <a:lumMod val="50000"/>
                  </a:schemeClr>
                </a:solidFill>
              </a:rPr>
            </a:br>
            <a:r>
              <a:rPr lang="tr-TR" sz="2400" dirty="0" smtClean="0">
                <a:solidFill>
                  <a:schemeClr val="accent1">
                    <a:lumMod val="50000"/>
                  </a:schemeClr>
                </a:solidFill>
              </a:rPr>
              <a:t> </a:t>
            </a:r>
            <a:r>
              <a:rPr lang="tr-TR" sz="2400" dirty="0">
                <a:solidFill>
                  <a:schemeClr val="accent1">
                    <a:lumMod val="50000"/>
                  </a:schemeClr>
                </a:solidFill>
              </a:rPr>
              <a:t>(</a:t>
            </a:r>
            <a:r>
              <a:rPr lang="tr-TR" sz="2400" dirty="0" err="1">
                <a:solidFill>
                  <a:schemeClr val="accent1">
                    <a:lumMod val="50000"/>
                  </a:schemeClr>
                </a:solidFill>
              </a:rPr>
              <a:t>Kırkgoz</a:t>
            </a:r>
            <a:r>
              <a:rPr lang="tr-TR" sz="2400" dirty="0">
                <a:solidFill>
                  <a:schemeClr val="accent1">
                    <a:lumMod val="50000"/>
                  </a:schemeClr>
                </a:solidFill>
              </a:rPr>
              <a:t> </a:t>
            </a:r>
            <a:r>
              <a:rPr lang="tr-TR" sz="2400" dirty="0" smtClean="0">
                <a:solidFill>
                  <a:schemeClr val="accent1">
                    <a:lumMod val="50000"/>
                  </a:schemeClr>
                </a:solidFill>
              </a:rPr>
              <a:t>Bridge</a:t>
            </a:r>
            <a:r>
              <a:rPr lang="tr-TR" sz="2400" dirty="0">
                <a:solidFill>
                  <a:schemeClr val="accent1">
                    <a:lumMod val="50000"/>
                  </a:schemeClr>
                </a:solidFill>
              </a:rPr>
              <a:t>) </a:t>
            </a:r>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59632" y="2492896"/>
            <a:ext cx="6157292" cy="2376264"/>
          </a:xfrm>
          <a:prstGeom prst="rect">
            <a:avLst/>
          </a:prstGeom>
        </p:spPr>
      </p:pic>
    </p:spTree>
    <p:extLst>
      <p:ext uri="{BB962C8B-B14F-4D97-AF65-F5344CB8AC3E}">
        <p14:creationId xmlns:p14="http://schemas.microsoft.com/office/powerpoint/2010/main" val="80550384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1800" i="1" dirty="0">
                <a:solidFill>
                  <a:schemeClr val="accent1">
                    <a:lumMod val="50000"/>
                  </a:schemeClr>
                </a:solidFill>
              </a:rPr>
              <a:t>BAKIRÇA UN DEĞİRMENİ </a:t>
            </a:r>
            <a:r>
              <a:rPr lang="tr-TR" sz="1800" i="1" dirty="0" smtClean="0">
                <a:solidFill>
                  <a:schemeClr val="accent1">
                    <a:lumMod val="50000"/>
                  </a:schemeClr>
                </a:solidFill>
              </a:rPr>
              <a:t/>
            </a:r>
            <a:br>
              <a:rPr lang="tr-TR" sz="1800" i="1" dirty="0" smtClean="0">
                <a:solidFill>
                  <a:schemeClr val="accent1">
                    <a:lumMod val="50000"/>
                  </a:schemeClr>
                </a:solidFill>
              </a:rPr>
            </a:br>
            <a:r>
              <a:rPr lang="tr-TR" sz="1800" i="1" dirty="0" smtClean="0">
                <a:solidFill>
                  <a:schemeClr val="accent1">
                    <a:lumMod val="50000"/>
                  </a:schemeClr>
                </a:solidFill>
              </a:rPr>
              <a:t>(</a:t>
            </a:r>
            <a:r>
              <a:rPr lang="tr-TR" sz="1800" i="1" dirty="0">
                <a:solidFill>
                  <a:schemeClr val="accent1">
                    <a:lumMod val="50000"/>
                  </a:schemeClr>
                </a:solidFill>
              </a:rPr>
              <a:t>BAKIRCA FLOUR MILL</a:t>
            </a:r>
            <a:r>
              <a:rPr lang="tr-TR" sz="1800" i="1" dirty="0" smtClean="0">
                <a:solidFill>
                  <a:schemeClr val="accent1">
                    <a:lumMod val="50000"/>
                  </a:schemeClr>
                </a:solidFill>
              </a:rPr>
              <a:t>)</a:t>
            </a:r>
            <a:endParaRPr lang="tr-TR" sz="1800" i="1" dirty="0">
              <a:solidFill>
                <a:schemeClr val="accent1">
                  <a:lumMod val="50000"/>
                </a:schemeClr>
              </a:solidFill>
            </a:endParaRPr>
          </a:p>
        </p:txBody>
      </p:sp>
      <p:sp>
        <p:nvSpPr>
          <p:cNvPr id="3" name="İçerik Yer Tutucusu 2"/>
          <p:cNvSpPr>
            <a:spLocks noGrp="1"/>
          </p:cNvSpPr>
          <p:nvPr>
            <p:ph idx="1"/>
          </p:nvPr>
        </p:nvSpPr>
        <p:spPr/>
        <p:txBody>
          <a:bodyPr/>
          <a:lstStyle/>
          <a:p>
            <a:pPr marL="0" indent="0">
              <a:buNone/>
            </a:pPr>
            <a:r>
              <a:rPr lang="tr-TR" dirty="0" smtClean="0"/>
              <a:t>   </a:t>
            </a:r>
            <a:r>
              <a:rPr lang="tr-TR" sz="1800" dirty="0" smtClean="0"/>
              <a:t>Civardaki </a:t>
            </a:r>
            <a:r>
              <a:rPr lang="tr-TR" sz="1800" dirty="0"/>
              <a:t>7-8 köyün ununu öğütmüş olan </a:t>
            </a:r>
            <a:r>
              <a:rPr lang="tr-TR" sz="1800" dirty="0" err="1"/>
              <a:t>Bakırça</a:t>
            </a:r>
            <a:r>
              <a:rPr lang="tr-TR" sz="1800" dirty="0"/>
              <a:t> un değirmeni, 1832 yılında yapılmıştır. Un değirmeni önceden içerisinde at ve büyükbaş hayvan ağılları olan büyük bir çiftliğin içerisinde yer almaktaydı. </a:t>
            </a:r>
          </a:p>
          <a:p>
            <a:pPr marL="0" indent="0">
              <a:buNone/>
            </a:pPr>
            <a:r>
              <a:rPr lang="tr-TR" sz="1800" dirty="0" smtClean="0"/>
              <a:t>   </a:t>
            </a:r>
            <a:r>
              <a:rPr lang="en-US" sz="1800" dirty="0" smtClean="0"/>
              <a:t>The </a:t>
            </a:r>
            <a:r>
              <a:rPr lang="en-US" sz="1800" dirty="0" err="1"/>
              <a:t>Bakircaﬂour</a:t>
            </a:r>
            <a:r>
              <a:rPr lang="en-US" sz="1800" dirty="0"/>
              <a:t> mill, that has grinded the ﬂour of 7-8 villages in the region was made in year 1832. In the past, ﬂour mills were located in farms that had corrals for horses and cattle. </a:t>
            </a:r>
            <a:endParaRPr lang="tr-TR" sz="1800" dirty="0"/>
          </a:p>
        </p:txBody>
      </p:sp>
    </p:spTree>
    <p:extLst>
      <p:ext uri="{BB962C8B-B14F-4D97-AF65-F5344CB8AC3E}">
        <p14:creationId xmlns:p14="http://schemas.microsoft.com/office/powerpoint/2010/main" val="98177054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1800" dirty="0"/>
              <a:t>BAKIRÇA UN DEĞİRMENİ </a:t>
            </a:r>
            <a:r>
              <a:rPr lang="tr-TR" sz="1800" dirty="0" smtClean="0"/>
              <a:t/>
            </a:r>
            <a:br>
              <a:rPr lang="tr-TR" sz="1800" dirty="0" smtClean="0"/>
            </a:br>
            <a:r>
              <a:rPr lang="tr-TR" sz="1800" dirty="0" smtClean="0"/>
              <a:t>(</a:t>
            </a:r>
            <a:r>
              <a:rPr lang="tr-TR" sz="1800" dirty="0"/>
              <a:t>BAKIRCA FLOUR MILL); </a:t>
            </a:r>
          </a:p>
        </p:txBody>
      </p:sp>
      <p:pic>
        <p:nvPicPr>
          <p:cNvPr id="4" name="İçerik Yer Tutucusu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2492896"/>
            <a:ext cx="2734887" cy="1733204"/>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4139952" y="2492896"/>
            <a:ext cx="2808312" cy="1725930"/>
          </a:xfrm>
          <a:prstGeom prst="rect">
            <a:avLst/>
          </a:prstGeom>
        </p:spPr>
      </p:pic>
      <p:pic>
        <p:nvPicPr>
          <p:cNvPr id="6" name="Resim 5"/>
          <p:cNvPicPr/>
          <p:nvPr/>
        </p:nvPicPr>
        <p:blipFill>
          <a:blip r:embed="rId4" cstate="print">
            <a:extLst>
              <a:ext uri="{28A0092B-C50C-407E-A947-70E740481C1C}">
                <a14:useLocalDpi xmlns:a14="http://schemas.microsoft.com/office/drawing/2010/main" val="0"/>
              </a:ext>
            </a:extLst>
          </a:blip>
          <a:stretch>
            <a:fillRect/>
          </a:stretch>
        </p:blipFill>
        <p:spPr>
          <a:xfrm>
            <a:off x="1979712" y="4569368"/>
            <a:ext cx="4680520" cy="1261244"/>
          </a:xfrm>
          <a:prstGeom prst="rect">
            <a:avLst/>
          </a:prstGeom>
        </p:spPr>
      </p:pic>
    </p:spTree>
    <p:extLst>
      <p:ext uri="{BB962C8B-B14F-4D97-AF65-F5344CB8AC3E}">
        <p14:creationId xmlns:p14="http://schemas.microsoft.com/office/powerpoint/2010/main" val="211221767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 </a:t>
            </a:r>
            <a:r>
              <a:rPr lang="tr-TR" sz="2000" dirty="0">
                <a:solidFill>
                  <a:schemeClr val="accent1">
                    <a:lumMod val="50000"/>
                  </a:schemeClr>
                </a:solidFill>
              </a:rPr>
              <a:t>MİSİNLİ KALESİ (MISINLI FORTRESS); </a:t>
            </a:r>
          </a:p>
        </p:txBody>
      </p:sp>
      <p:sp>
        <p:nvSpPr>
          <p:cNvPr id="3" name="İçerik Yer Tutucusu 2"/>
          <p:cNvSpPr>
            <a:spLocks noGrp="1"/>
          </p:cNvSpPr>
          <p:nvPr>
            <p:ph idx="1"/>
          </p:nvPr>
        </p:nvSpPr>
        <p:spPr/>
        <p:txBody>
          <a:bodyPr>
            <a:normAutofit/>
          </a:bodyPr>
          <a:lstStyle/>
          <a:p>
            <a:pPr marL="0" indent="0">
              <a:buNone/>
            </a:pPr>
            <a:r>
              <a:rPr lang="tr-TR" dirty="0" smtClean="0"/>
              <a:t>  </a:t>
            </a:r>
            <a:r>
              <a:rPr lang="tr-TR" sz="1900" dirty="0" smtClean="0"/>
              <a:t>Tekirdağ </a:t>
            </a:r>
            <a:r>
              <a:rPr lang="tr-TR" sz="1900" dirty="0"/>
              <a:t>ili, Ergene İlçesi, </a:t>
            </a:r>
            <a:r>
              <a:rPr lang="tr-TR" sz="1900" dirty="0" err="1"/>
              <a:t>Misinli</a:t>
            </a:r>
            <a:r>
              <a:rPr lang="tr-TR" sz="1900" dirty="0"/>
              <a:t> mahallesi içinde yer alan </a:t>
            </a:r>
            <a:r>
              <a:rPr lang="tr-TR" sz="1900" dirty="0" err="1"/>
              <a:t>Misinli</a:t>
            </a:r>
            <a:r>
              <a:rPr lang="tr-TR" sz="1900" dirty="0"/>
              <a:t> Kalesi, </a:t>
            </a:r>
            <a:r>
              <a:rPr lang="tr-TR" sz="1900" dirty="0" err="1"/>
              <a:t>şahısa</a:t>
            </a:r>
            <a:r>
              <a:rPr lang="tr-TR" sz="1900" dirty="0"/>
              <a:t> ait mülk üzerinde bulunur. Kalenin yapım tarihi kesinlik kazanamamış ancak kalıntılarından Bizans dönemine, VI. yüzyıla ait olduğu sanılmaktadır. </a:t>
            </a:r>
            <a:endParaRPr lang="tr-TR" sz="1900" dirty="0" smtClean="0"/>
          </a:p>
          <a:p>
            <a:pPr marL="0" indent="0">
              <a:buNone/>
            </a:pPr>
            <a:r>
              <a:rPr lang="tr-TR" sz="1900" dirty="0" smtClean="0"/>
              <a:t>  T</a:t>
            </a:r>
            <a:r>
              <a:rPr lang="en-US" sz="1900" dirty="0" smtClean="0"/>
              <a:t>he </a:t>
            </a:r>
            <a:r>
              <a:rPr lang="en-US" sz="1900" dirty="0" err="1"/>
              <a:t>Misinli</a:t>
            </a:r>
            <a:r>
              <a:rPr lang="en-US" sz="1900" dirty="0"/>
              <a:t> fortress, located in the province of </a:t>
            </a:r>
            <a:r>
              <a:rPr lang="en-US" sz="1900" dirty="0" err="1"/>
              <a:t>Tekirdag</a:t>
            </a:r>
            <a:r>
              <a:rPr lang="en-US" sz="1900" dirty="0"/>
              <a:t>, </a:t>
            </a:r>
            <a:r>
              <a:rPr lang="en-US" sz="1900" dirty="0" err="1"/>
              <a:t>Ergene</a:t>
            </a:r>
            <a:r>
              <a:rPr lang="en-US" sz="1900" dirty="0"/>
              <a:t> District, </a:t>
            </a:r>
            <a:r>
              <a:rPr lang="en-US" sz="1900" dirty="0" err="1"/>
              <a:t>Misinli</a:t>
            </a:r>
            <a:r>
              <a:rPr lang="en-US" sz="1900" dirty="0"/>
              <a:t> Neighborhood is located on private property. The construction date of the fortress is not known for certain however, it is believed from the remains that they belong to the Byzantine Era and belong to the </a:t>
            </a:r>
            <a:r>
              <a:rPr lang="en-US" sz="1900" dirty="0" err="1"/>
              <a:t>VIth</a:t>
            </a:r>
            <a:r>
              <a:rPr lang="en-US" sz="1900" dirty="0"/>
              <a:t> century. The fortress comprises of remains of a tower and a wall. </a:t>
            </a:r>
            <a:endParaRPr lang="tr-TR" sz="1900" dirty="0"/>
          </a:p>
        </p:txBody>
      </p:sp>
    </p:spTree>
    <p:extLst>
      <p:ext uri="{BB962C8B-B14F-4D97-AF65-F5344CB8AC3E}">
        <p14:creationId xmlns:p14="http://schemas.microsoft.com/office/powerpoint/2010/main" val="95546940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1800" dirty="0"/>
              <a:t>MİSİNLİ KALESİ (MISINLI FORTRESS); </a:t>
            </a:r>
          </a:p>
        </p:txBody>
      </p:sp>
      <p:pic>
        <p:nvPicPr>
          <p:cNvPr id="4" name="İçerik Yer Tutucusu 3" descr="C:\Users\USER\Desktop\tarihi yerler naşit beyin cdsinden\misinli1.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87624" y="2492897"/>
            <a:ext cx="6264736" cy="2536838"/>
          </a:xfrm>
          <a:prstGeom prst="rect">
            <a:avLst/>
          </a:prstGeom>
          <a:noFill/>
          <a:ln>
            <a:noFill/>
          </a:ln>
        </p:spPr>
      </p:pic>
    </p:spTree>
    <p:extLst>
      <p:ext uri="{BB962C8B-B14F-4D97-AF65-F5344CB8AC3E}">
        <p14:creationId xmlns:p14="http://schemas.microsoft.com/office/powerpoint/2010/main" val="348918858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2400" dirty="0" smtClean="0"/>
              <a:t>      </a:t>
            </a:r>
            <a:r>
              <a:rPr lang="tr-TR" sz="2400" b="1" dirty="0" smtClean="0">
                <a:latin typeface="Arial Narrow" pitchFamily="34" charset="0"/>
              </a:rPr>
              <a:t>T.C. </a:t>
            </a:r>
            <a:br>
              <a:rPr lang="tr-TR" sz="2400" b="1" dirty="0" smtClean="0">
                <a:latin typeface="Arial Narrow" pitchFamily="34" charset="0"/>
              </a:rPr>
            </a:br>
            <a:r>
              <a:rPr lang="tr-TR" sz="2400" b="1" dirty="0" smtClean="0">
                <a:latin typeface="Arial Narrow" pitchFamily="34" charset="0"/>
              </a:rPr>
              <a:t>       ERGENE  </a:t>
            </a:r>
            <a:br>
              <a:rPr lang="tr-TR" sz="2400" b="1" dirty="0" smtClean="0">
                <a:latin typeface="Arial Narrow" pitchFamily="34" charset="0"/>
              </a:rPr>
            </a:br>
            <a:r>
              <a:rPr lang="tr-TR" sz="2400" b="1" dirty="0" smtClean="0">
                <a:latin typeface="Arial Narrow" pitchFamily="34" charset="0"/>
              </a:rPr>
              <a:t>         KAYMAKAMLIĞI</a:t>
            </a:r>
            <a:br>
              <a:rPr lang="tr-TR" sz="2400" b="1" dirty="0" smtClean="0">
                <a:latin typeface="Arial Narrow" pitchFamily="34" charset="0"/>
              </a:rPr>
            </a:br>
            <a:r>
              <a:rPr lang="tr-TR" sz="2400" b="1" dirty="0" smtClean="0">
                <a:latin typeface="Arial Narrow" pitchFamily="34" charset="0"/>
              </a:rPr>
              <a:t>       </a:t>
            </a:r>
            <a:r>
              <a:rPr lang="tr-TR" sz="1400" b="1" dirty="0" smtClean="0">
                <a:latin typeface="Arial Narrow" pitchFamily="34" charset="0"/>
              </a:rPr>
              <a:t>2018</a:t>
            </a:r>
            <a:endParaRPr lang="tr-TR" sz="1400" b="1" dirty="0">
              <a:latin typeface="Arial Narrow" pitchFamily="34" charset="0"/>
            </a:endParaRPr>
          </a:p>
        </p:txBody>
      </p:sp>
      <p:sp>
        <p:nvSpPr>
          <p:cNvPr id="3" name="İçerik Yer Tutucusu 2"/>
          <p:cNvSpPr>
            <a:spLocks noGrp="1"/>
          </p:cNvSpPr>
          <p:nvPr>
            <p:ph idx="1"/>
          </p:nvPr>
        </p:nvSpPr>
        <p:spPr/>
        <p:txBody>
          <a:bodyPr/>
          <a:lstStyle/>
          <a:p>
            <a:pPr marL="0" indent="0" algn="ctr">
              <a:buNone/>
            </a:pPr>
            <a:r>
              <a:rPr lang="tr-TR" dirty="0" smtClean="0"/>
              <a:t>ERGENE’MİZE BEKLİYORUZ …</a:t>
            </a:r>
          </a:p>
          <a:p>
            <a:pPr marL="0" indent="0" algn="ctr">
              <a:buNone/>
            </a:pPr>
            <a:r>
              <a:rPr lang="tr-TR" dirty="0" smtClean="0"/>
              <a:t>İZLEDİĞİNİZ İÇİN TEŞEKKÜRLER</a:t>
            </a:r>
            <a:endParaRPr lang="tr-TR" dirty="0"/>
          </a:p>
        </p:txBody>
      </p:sp>
    </p:spTree>
    <p:extLst>
      <p:ext uri="{BB962C8B-B14F-4D97-AF65-F5344CB8AC3E}">
        <p14:creationId xmlns:p14="http://schemas.microsoft.com/office/powerpoint/2010/main" val="67329902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i="1" dirty="0" smtClean="0"/>
              <a:t>ERGENE</a:t>
            </a:r>
            <a:endParaRPr lang="tr-TR" i="1" dirty="0"/>
          </a:p>
        </p:txBody>
      </p:sp>
      <p:sp>
        <p:nvSpPr>
          <p:cNvPr id="3" name="İçerik Yer Tutucusu 2"/>
          <p:cNvSpPr>
            <a:spLocks noGrp="1"/>
          </p:cNvSpPr>
          <p:nvPr>
            <p:ph idx="1"/>
          </p:nvPr>
        </p:nvSpPr>
        <p:spPr/>
        <p:txBody>
          <a:bodyPr>
            <a:normAutofit/>
          </a:bodyPr>
          <a:lstStyle/>
          <a:p>
            <a:pPr marL="0" indent="0" algn="just">
              <a:buNone/>
            </a:pPr>
            <a:r>
              <a:rPr lang="tr-TR" sz="2200" i="1" dirty="0" smtClean="0"/>
              <a:t>     Ergene </a:t>
            </a:r>
            <a:r>
              <a:rPr lang="tr-TR" sz="2200" i="1" dirty="0"/>
              <a:t>ilçesi, 2013 yılında Tekirdağ ilinin büyükşehir statüsüne kavuşmasıyla kurulmuş, Marmaracık merkez olmak üzere </a:t>
            </a:r>
            <a:r>
              <a:rPr lang="tr-TR" sz="2200" i="1" dirty="0" err="1"/>
              <a:t>Misinli</a:t>
            </a:r>
            <a:r>
              <a:rPr lang="tr-TR" sz="2200" i="1" dirty="0"/>
              <a:t>, Ulaş, Cumhuriyet, </a:t>
            </a:r>
            <a:r>
              <a:rPr lang="tr-TR" sz="2200" i="1" dirty="0" err="1"/>
              <a:t>Velimeşe</a:t>
            </a:r>
            <a:r>
              <a:rPr lang="tr-TR" sz="2200" i="1" dirty="0"/>
              <a:t>, Sağlık, Yeşiltepe, </a:t>
            </a:r>
            <a:r>
              <a:rPr lang="tr-TR" sz="2200" i="1" dirty="0" err="1"/>
              <a:t>Paşaköy</a:t>
            </a:r>
            <a:r>
              <a:rPr lang="tr-TR" sz="2200" i="1" dirty="0"/>
              <a:t>, İğneler, Vakıflar, Karamehmet, Yulaflı, </a:t>
            </a:r>
            <a:r>
              <a:rPr lang="tr-TR" sz="2200" i="1" dirty="0" err="1"/>
              <a:t>Kırkgöz</a:t>
            </a:r>
            <a:r>
              <a:rPr lang="tr-TR" sz="2200" i="1" dirty="0"/>
              <a:t>, </a:t>
            </a:r>
            <a:r>
              <a:rPr lang="tr-TR" sz="2200" i="1" dirty="0" err="1"/>
              <a:t>Ahimehmet</a:t>
            </a:r>
            <a:r>
              <a:rPr lang="tr-TR" sz="2200" i="1" dirty="0"/>
              <a:t>, Pınarbaşı, </a:t>
            </a:r>
            <a:r>
              <a:rPr lang="tr-TR" sz="2200" i="1" dirty="0" err="1"/>
              <a:t>Bakırça</a:t>
            </a:r>
            <a:r>
              <a:rPr lang="tr-TR" sz="2200" i="1" dirty="0"/>
              <a:t>, Esenler mahallelerini kapsayan yaklaşık 58.311 nüfuslu genç bir ilçedir. </a:t>
            </a:r>
            <a:endParaRPr lang="tr-TR" sz="2200" i="1" dirty="0" smtClean="0"/>
          </a:p>
          <a:p>
            <a:pPr marL="0" indent="0" algn="just">
              <a:buNone/>
            </a:pPr>
            <a:r>
              <a:rPr lang="tr-TR" sz="2000" dirty="0" smtClean="0"/>
              <a:t>   </a:t>
            </a:r>
            <a:r>
              <a:rPr lang="tr-TR" sz="2000" dirty="0" err="1" smtClean="0"/>
              <a:t>The</a:t>
            </a:r>
            <a:r>
              <a:rPr lang="tr-TR" sz="2000" dirty="0" smtClean="0"/>
              <a:t> </a:t>
            </a:r>
            <a:r>
              <a:rPr lang="tr-TR" sz="2000" dirty="0"/>
              <a:t>Ergene </a:t>
            </a:r>
            <a:r>
              <a:rPr lang="tr-TR" sz="2000" dirty="0" err="1"/>
              <a:t>county</a:t>
            </a:r>
            <a:r>
              <a:rPr lang="tr-TR" sz="2000" dirty="0"/>
              <a:t> </a:t>
            </a:r>
            <a:r>
              <a:rPr lang="tr-TR" sz="2000" dirty="0" err="1"/>
              <a:t>was</a:t>
            </a:r>
            <a:r>
              <a:rPr lang="tr-TR" sz="2000" dirty="0"/>
              <a:t> </a:t>
            </a:r>
            <a:r>
              <a:rPr lang="tr-TR" sz="2000" dirty="0" err="1"/>
              <a:t>established</a:t>
            </a:r>
            <a:r>
              <a:rPr lang="tr-TR" sz="2000" dirty="0"/>
              <a:t> in 2013 </a:t>
            </a:r>
            <a:r>
              <a:rPr lang="tr-TR" sz="2000" dirty="0" err="1"/>
              <a:t>with</a:t>
            </a:r>
            <a:r>
              <a:rPr lang="tr-TR" sz="2000" dirty="0"/>
              <a:t> </a:t>
            </a:r>
            <a:r>
              <a:rPr lang="tr-TR" sz="2000" dirty="0" err="1"/>
              <a:t>the</a:t>
            </a:r>
            <a:r>
              <a:rPr lang="tr-TR" sz="2000" dirty="0"/>
              <a:t> </a:t>
            </a:r>
            <a:r>
              <a:rPr lang="tr-TR" sz="2000" dirty="0" err="1"/>
              <a:t>metropolitan</a:t>
            </a:r>
            <a:r>
              <a:rPr lang="tr-TR" sz="2000" dirty="0"/>
              <a:t> </a:t>
            </a:r>
            <a:r>
              <a:rPr lang="tr-TR" sz="2000" dirty="0" err="1"/>
              <a:t>status</a:t>
            </a:r>
            <a:r>
              <a:rPr lang="tr-TR" sz="2000" dirty="0"/>
              <a:t> of Tekirdağ </a:t>
            </a:r>
            <a:r>
              <a:rPr lang="tr-TR" sz="2000" dirty="0" err="1"/>
              <a:t>province</a:t>
            </a:r>
            <a:r>
              <a:rPr lang="tr-TR" sz="2000" dirty="0"/>
              <a:t> </a:t>
            </a:r>
            <a:r>
              <a:rPr lang="tr-TR" sz="2000" dirty="0" err="1"/>
              <a:t>and</a:t>
            </a:r>
            <a:r>
              <a:rPr lang="tr-TR" sz="2000" dirty="0"/>
              <a:t> </a:t>
            </a:r>
            <a:r>
              <a:rPr lang="tr-TR" sz="2000" dirty="0" err="1"/>
              <a:t>was</a:t>
            </a:r>
            <a:r>
              <a:rPr lang="tr-TR" sz="2000" dirty="0"/>
              <a:t> </a:t>
            </a:r>
            <a:r>
              <a:rPr lang="tr-TR" sz="2000" dirty="0" err="1"/>
              <a:t>established</a:t>
            </a:r>
            <a:r>
              <a:rPr lang="tr-TR" sz="2000" dirty="0"/>
              <a:t> in </a:t>
            </a:r>
            <a:r>
              <a:rPr lang="tr-TR" sz="2000" dirty="0" err="1"/>
              <a:t>the</a:t>
            </a:r>
            <a:r>
              <a:rPr lang="tr-TR" sz="2000" dirty="0"/>
              <a:t> </a:t>
            </a:r>
            <a:r>
              <a:rPr lang="tr-TR" sz="2000" dirty="0" err="1"/>
              <a:t>vicinity</a:t>
            </a:r>
            <a:r>
              <a:rPr lang="tr-TR" sz="2000" dirty="0"/>
              <a:t> of </a:t>
            </a:r>
            <a:r>
              <a:rPr lang="tr-TR" sz="2000" dirty="0" err="1"/>
              <a:t>the</a:t>
            </a:r>
            <a:r>
              <a:rPr lang="tr-TR" sz="2000" dirty="0"/>
              <a:t> </a:t>
            </a:r>
            <a:r>
              <a:rPr lang="tr-TR" sz="2000" dirty="0" err="1"/>
              <a:t>Marmaracik</a:t>
            </a:r>
            <a:r>
              <a:rPr lang="tr-TR" sz="2000" dirty="0"/>
              <a:t> </a:t>
            </a:r>
            <a:r>
              <a:rPr lang="tr-TR" sz="2000" dirty="0" err="1"/>
              <a:t>center</a:t>
            </a:r>
            <a:r>
              <a:rPr lang="tr-TR" sz="2000" dirty="0"/>
              <a:t> </a:t>
            </a:r>
            <a:r>
              <a:rPr lang="tr-TR" sz="2000" dirty="0" err="1"/>
              <a:t>to</a:t>
            </a:r>
            <a:r>
              <a:rPr lang="tr-TR" sz="2000" dirty="0"/>
              <a:t> </a:t>
            </a:r>
            <a:r>
              <a:rPr lang="tr-TR" sz="2000" dirty="0" err="1"/>
              <a:t>include</a:t>
            </a:r>
            <a:r>
              <a:rPr lang="tr-TR" sz="2000" dirty="0"/>
              <a:t> </a:t>
            </a:r>
            <a:r>
              <a:rPr lang="tr-TR" sz="2000" dirty="0" err="1"/>
              <a:t>the</a:t>
            </a:r>
            <a:r>
              <a:rPr lang="tr-TR" sz="2000" dirty="0"/>
              <a:t> </a:t>
            </a:r>
            <a:r>
              <a:rPr lang="tr-TR" sz="2000" dirty="0" err="1"/>
              <a:t>towns</a:t>
            </a:r>
            <a:r>
              <a:rPr lang="tr-TR" sz="2000" dirty="0"/>
              <a:t> of </a:t>
            </a:r>
            <a:r>
              <a:rPr lang="tr-TR" sz="2000" dirty="0" err="1"/>
              <a:t>Misinli</a:t>
            </a:r>
            <a:r>
              <a:rPr lang="tr-TR" sz="2000" dirty="0"/>
              <a:t>, Ulaş, Cumhuriyet, </a:t>
            </a:r>
            <a:r>
              <a:rPr lang="tr-TR" sz="2000" dirty="0" err="1"/>
              <a:t>Velimeşe</a:t>
            </a:r>
            <a:r>
              <a:rPr lang="tr-TR" sz="2000" dirty="0"/>
              <a:t>, Sağlık, Yeşiltepe, </a:t>
            </a:r>
            <a:r>
              <a:rPr lang="tr-TR" sz="2000" dirty="0" err="1"/>
              <a:t>Paşaköy</a:t>
            </a:r>
            <a:r>
              <a:rPr lang="tr-TR" sz="2000" dirty="0"/>
              <a:t>, İğneler, Vakıflar, Karamehmet, Yulaflı, </a:t>
            </a:r>
            <a:r>
              <a:rPr lang="tr-TR" sz="2000" dirty="0" err="1"/>
              <a:t>Kırkgöz</a:t>
            </a:r>
            <a:r>
              <a:rPr lang="tr-TR" sz="2000" dirty="0"/>
              <a:t>, </a:t>
            </a:r>
            <a:r>
              <a:rPr lang="tr-TR" sz="2000" dirty="0" err="1"/>
              <a:t>Ahimehmet</a:t>
            </a:r>
            <a:r>
              <a:rPr lang="tr-TR" sz="2000" dirty="0"/>
              <a:t>, Pınarbaşı, </a:t>
            </a:r>
            <a:r>
              <a:rPr lang="tr-TR" sz="2000" dirty="0" err="1"/>
              <a:t>It</a:t>
            </a:r>
            <a:r>
              <a:rPr lang="tr-TR" sz="2000" dirty="0"/>
              <a:t> is a </a:t>
            </a:r>
            <a:r>
              <a:rPr lang="tr-TR" sz="2000" dirty="0" err="1"/>
              <a:t>young</a:t>
            </a:r>
            <a:r>
              <a:rPr lang="tr-TR" sz="2000" dirty="0"/>
              <a:t> </a:t>
            </a:r>
            <a:r>
              <a:rPr lang="tr-TR" sz="2000" dirty="0" err="1"/>
              <a:t>city</a:t>
            </a:r>
            <a:r>
              <a:rPr lang="tr-TR" sz="2000" dirty="0"/>
              <a:t> </a:t>
            </a:r>
            <a:r>
              <a:rPr lang="tr-TR" sz="2000" dirty="0" err="1"/>
              <a:t>with</a:t>
            </a:r>
            <a:r>
              <a:rPr lang="tr-TR" sz="2000" dirty="0"/>
              <a:t> a </a:t>
            </a:r>
            <a:r>
              <a:rPr lang="tr-TR" sz="2000" dirty="0" err="1"/>
              <a:t>population</a:t>
            </a:r>
            <a:r>
              <a:rPr lang="tr-TR" sz="2000" dirty="0"/>
              <a:t> of 58,311.</a:t>
            </a:r>
          </a:p>
          <a:p>
            <a:pPr algn="just"/>
            <a:endParaRPr lang="tr-TR" sz="2000" dirty="0"/>
          </a:p>
          <a:p>
            <a:endParaRPr lang="tr-TR" sz="2000" dirty="0"/>
          </a:p>
        </p:txBody>
      </p:sp>
    </p:spTree>
    <p:extLst>
      <p:ext uri="{BB962C8B-B14F-4D97-AF65-F5344CB8AC3E}">
        <p14:creationId xmlns:p14="http://schemas.microsoft.com/office/powerpoint/2010/main" val="247531568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5576664" cy="477416"/>
          </a:xfrm>
        </p:spPr>
        <p:txBody>
          <a:bodyPr>
            <a:noAutofit/>
          </a:bodyPr>
          <a:lstStyle/>
          <a:p>
            <a:pPr algn="ctr"/>
            <a:r>
              <a:rPr lang="tr-TR" sz="1800" b="1" i="1" dirty="0"/>
              <a:t>YÖRESEL YİYECEK VE İÇECEKLER </a:t>
            </a:r>
            <a:r>
              <a:rPr lang="tr-TR" sz="1800" b="1" i="1" dirty="0" smtClean="0"/>
              <a:t/>
            </a:r>
            <a:br>
              <a:rPr lang="tr-TR" sz="1800" b="1" i="1" dirty="0" smtClean="0"/>
            </a:br>
            <a:r>
              <a:rPr lang="tr-TR" sz="1800" b="1" i="1" dirty="0" smtClean="0"/>
              <a:t>(</a:t>
            </a:r>
            <a:r>
              <a:rPr lang="tr-TR" sz="1800" b="1" i="1" dirty="0"/>
              <a:t>REGIONAL FOOD AND BEVERAGES) </a:t>
            </a:r>
            <a:r>
              <a:rPr lang="tr-TR" sz="1800" b="1" i="1" dirty="0" smtClean="0"/>
              <a:t/>
            </a:r>
            <a:br>
              <a:rPr lang="tr-TR" sz="1800" b="1" i="1" dirty="0" smtClean="0"/>
            </a:br>
            <a:r>
              <a:rPr lang="tr-TR" sz="1400" b="1" i="1" dirty="0" smtClean="0"/>
              <a:t> </a:t>
            </a:r>
            <a:r>
              <a:rPr lang="tr-TR" sz="1400" b="1" i="1" dirty="0"/>
              <a:t>İlçemizde yapılan yöresel yiyecek ve içecekler şunlardır</a:t>
            </a:r>
            <a:r>
              <a:rPr lang="tr-TR" sz="1400" b="1" i="1" dirty="0" smtClean="0"/>
              <a:t>;</a:t>
            </a:r>
            <a:br>
              <a:rPr lang="tr-TR" sz="1400" b="1" i="1" dirty="0" smtClean="0"/>
            </a:br>
            <a:r>
              <a:rPr lang="tr-TR" sz="1400" b="1" i="1" dirty="0" smtClean="0"/>
              <a:t> </a:t>
            </a:r>
            <a:r>
              <a:rPr lang="tr-TR" sz="1400" b="1" i="1" dirty="0"/>
              <a:t>(</a:t>
            </a:r>
            <a:r>
              <a:rPr lang="tr-TR" sz="1400" b="1" i="1" dirty="0" err="1"/>
              <a:t>The</a:t>
            </a:r>
            <a:r>
              <a:rPr lang="tr-TR" sz="1400" b="1" i="1" dirty="0"/>
              <a:t> </a:t>
            </a:r>
            <a:r>
              <a:rPr lang="tr-TR" sz="1400" b="1" i="1" dirty="0" err="1"/>
              <a:t>regional</a:t>
            </a:r>
            <a:r>
              <a:rPr lang="tr-TR" sz="1400" b="1" i="1" dirty="0"/>
              <a:t> </a:t>
            </a:r>
            <a:r>
              <a:rPr lang="tr-TR" sz="1400" b="1" i="1" dirty="0" err="1"/>
              <a:t>food</a:t>
            </a:r>
            <a:r>
              <a:rPr lang="tr-TR" sz="1400" b="1" i="1" dirty="0"/>
              <a:t> </a:t>
            </a:r>
            <a:r>
              <a:rPr lang="tr-TR" sz="1400" b="1" i="1" dirty="0" err="1"/>
              <a:t>and</a:t>
            </a:r>
            <a:r>
              <a:rPr lang="tr-TR" sz="1400" b="1" i="1" dirty="0"/>
              <a:t> </a:t>
            </a:r>
            <a:r>
              <a:rPr lang="tr-TR" sz="1400" b="1" i="1" dirty="0" err="1"/>
              <a:t>beverages</a:t>
            </a:r>
            <a:r>
              <a:rPr lang="tr-TR" sz="1400" b="1" i="1" dirty="0"/>
              <a:t> </a:t>
            </a:r>
            <a:r>
              <a:rPr lang="tr-TR" sz="1400" b="1" i="1" dirty="0" err="1"/>
              <a:t>made</a:t>
            </a:r>
            <a:r>
              <a:rPr lang="tr-TR" sz="1400" b="1" i="1" dirty="0"/>
              <a:t> in </a:t>
            </a:r>
            <a:r>
              <a:rPr lang="tr-TR" sz="1400" b="1" i="1" dirty="0" err="1"/>
              <a:t>our</a:t>
            </a:r>
            <a:r>
              <a:rPr lang="tr-TR" sz="1400" b="1" i="1" dirty="0"/>
              <a:t> </a:t>
            </a:r>
            <a:r>
              <a:rPr lang="tr-TR" sz="1400" b="1" i="1" dirty="0" err="1"/>
              <a:t>district</a:t>
            </a:r>
            <a:r>
              <a:rPr lang="tr-TR" sz="1400" b="1" i="1" dirty="0"/>
              <a:t> </a:t>
            </a:r>
            <a:r>
              <a:rPr lang="tr-TR" sz="1400" b="1" i="1" dirty="0" err="1"/>
              <a:t>are</a:t>
            </a:r>
            <a:r>
              <a:rPr lang="tr-TR" sz="1400" b="1" i="1" dirty="0"/>
              <a:t> as </a:t>
            </a:r>
            <a:r>
              <a:rPr lang="tr-TR" sz="1400" b="1" i="1" dirty="0" err="1"/>
              <a:t>follows</a:t>
            </a:r>
            <a:r>
              <a:rPr lang="tr-TR" sz="2400" b="1" i="1" dirty="0"/>
              <a:t>;)</a:t>
            </a:r>
          </a:p>
        </p:txBody>
      </p:sp>
      <p:sp>
        <p:nvSpPr>
          <p:cNvPr id="3" name="İçerik Yer Tutucusu 2"/>
          <p:cNvSpPr>
            <a:spLocks noGrp="1"/>
          </p:cNvSpPr>
          <p:nvPr>
            <p:ph idx="1"/>
          </p:nvPr>
        </p:nvSpPr>
        <p:spPr/>
        <p:txBody>
          <a:bodyPr>
            <a:normAutofit/>
          </a:bodyPr>
          <a:lstStyle/>
          <a:p>
            <a:pPr marL="0" indent="0" algn="ctr">
              <a:buNone/>
            </a:pPr>
            <a:r>
              <a:rPr lang="tr-TR" sz="3600" i="1" dirty="0">
                <a:solidFill>
                  <a:srgbClr val="04617B"/>
                </a:solidFill>
                <a:latin typeface="Calibri"/>
                <a:ea typeface="+mj-ea"/>
                <a:cs typeface="+mj-cs"/>
              </a:rPr>
              <a:t>VELİMEŞE </a:t>
            </a:r>
            <a:r>
              <a:rPr lang="tr-TR" sz="3600" i="1" dirty="0" smtClean="0">
                <a:solidFill>
                  <a:srgbClr val="04617B"/>
                </a:solidFill>
                <a:latin typeface="Calibri"/>
                <a:ea typeface="+mj-ea"/>
                <a:cs typeface="+mj-cs"/>
              </a:rPr>
              <a:t>BOZASI</a:t>
            </a:r>
          </a:p>
          <a:p>
            <a:pPr marL="0" lvl="0" indent="0">
              <a:buClr>
                <a:srgbClr val="0BD0D9"/>
              </a:buClr>
              <a:buNone/>
            </a:pPr>
            <a:r>
              <a:rPr lang="tr-TR" sz="1900" dirty="0" smtClean="0">
                <a:solidFill>
                  <a:prstClr val="black"/>
                </a:solidFill>
              </a:rPr>
              <a:t> </a:t>
            </a:r>
            <a:r>
              <a:rPr lang="tr-TR" sz="1600" dirty="0" smtClean="0">
                <a:solidFill>
                  <a:prstClr val="black"/>
                </a:solidFill>
              </a:rPr>
              <a:t>Boza</a:t>
            </a:r>
            <a:r>
              <a:rPr lang="tr-TR" sz="1600" dirty="0">
                <a:solidFill>
                  <a:prstClr val="black"/>
                </a:solidFill>
              </a:rPr>
              <a:t>, bilinen en eski Türk içeceklerinden biridir. Boza, dükkanlarda ve sokaklarda bozacılar tarafından satılır. </a:t>
            </a:r>
            <a:r>
              <a:rPr lang="tr-TR" sz="1600" dirty="0" err="1">
                <a:solidFill>
                  <a:prstClr val="black"/>
                </a:solidFill>
              </a:rPr>
              <a:t>Velimeşe</a:t>
            </a:r>
            <a:r>
              <a:rPr lang="tr-TR" sz="1600" dirty="0">
                <a:solidFill>
                  <a:prstClr val="black"/>
                </a:solidFill>
              </a:rPr>
              <a:t> bozasının eşsiz lezzeti; darı, mısır unu, su ve şekere boza ustalarımızın maharetlerini katmalarıyla elde edilir. </a:t>
            </a:r>
            <a:r>
              <a:rPr lang="tr-TR" sz="1600" dirty="0" err="1">
                <a:solidFill>
                  <a:prstClr val="black"/>
                </a:solidFill>
              </a:rPr>
              <a:t>Velimeşe</a:t>
            </a:r>
            <a:r>
              <a:rPr lang="tr-TR" sz="1600" dirty="0">
                <a:solidFill>
                  <a:prstClr val="black"/>
                </a:solidFill>
              </a:rPr>
              <a:t> bozasının bugünlere ulaşmasında emeği geçenler,  bu işi ilk olarak oğluna öğreten boza ustamız ve oğlunun çıraklarıdır. </a:t>
            </a:r>
            <a:endParaRPr lang="tr-TR" sz="1600" dirty="0" smtClean="0">
              <a:solidFill>
                <a:prstClr val="black"/>
              </a:solidFill>
            </a:endParaRPr>
          </a:p>
          <a:p>
            <a:pPr marL="0" lvl="0" indent="0">
              <a:buClr>
                <a:srgbClr val="0BD0D9"/>
              </a:buClr>
              <a:buNone/>
            </a:pPr>
            <a:r>
              <a:rPr lang="tr-TR" sz="1600" dirty="0" smtClean="0">
                <a:solidFill>
                  <a:prstClr val="black"/>
                </a:solidFill>
              </a:rPr>
              <a:t>  </a:t>
            </a:r>
            <a:r>
              <a:rPr lang="tr-TR" sz="1600" dirty="0">
                <a:solidFill>
                  <a:prstClr val="black"/>
                </a:solidFill>
              </a:rPr>
              <a:t>Boza is </a:t>
            </a:r>
            <a:r>
              <a:rPr lang="tr-TR" sz="1600" dirty="0" err="1">
                <a:solidFill>
                  <a:prstClr val="black"/>
                </a:solidFill>
              </a:rPr>
              <a:t>one</a:t>
            </a:r>
            <a:r>
              <a:rPr lang="tr-TR" sz="1600" dirty="0">
                <a:solidFill>
                  <a:prstClr val="black"/>
                </a:solidFill>
              </a:rPr>
              <a:t> of </a:t>
            </a:r>
            <a:r>
              <a:rPr lang="tr-TR" sz="1600" dirty="0" err="1">
                <a:solidFill>
                  <a:prstClr val="black"/>
                </a:solidFill>
              </a:rPr>
              <a:t>the</a:t>
            </a:r>
            <a:r>
              <a:rPr lang="tr-TR" sz="1600" dirty="0">
                <a:solidFill>
                  <a:prstClr val="black"/>
                </a:solidFill>
              </a:rPr>
              <a:t> </a:t>
            </a:r>
            <a:r>
              <a:rPr lang="tr-TR" sz="1600" dirty="0" err="1">
                <a:solidFill>
                  <a:prstClr val="black"/>
                </a:solidFill>
              </a:rPr>
              <a:t>oldest</a:t>
            </a:r>
            <a:r>
              <a:rPr lang="tr-TR" sz="1600" dirty="0">
                <a:solidFill>
                  <a:prstClr val="black"/>
                </a:solidFill>
              </a:rPr>
              <a:t> </a:t>
            </a:r>
            <a:r>
              <a:rPr lang="tr-TR" sz="1600" dirty="0" err="1">
                <a:solidFill>
                  <a:prstClr val="black"/>
                </a:solidFill>
              </a:rPr>
              <a:t>Turkish</a:t>
            </a:r>
            <a:r>
              <a:rPr lang="tr-TR" sz="1600" dirty="0">
                <a:solidFill>
                  <a:prstClr val="black"/>
                </a:solidFill>
              </a:rPr>
              <a:t> </a:t>
            </a:r>
            <a:r>
              <a:rPr lang="tr-TR" sz="1600" dirty="0" err="1">
                <a:solidFill>
                  <a:prstClr val="black"/>
                </a:solidFill>
              </a:rPr>
              <a:t>beverages</a:t>
            </a:r>
            <a:r>
              <a:rPr lang="tr-TR" sz="1600" dirty="0">
                <a:solidFill>
                  <a:prstClr val="black"/>
                </a:solidFill>
              </a:rPr>
              <a:t> </a:t>
            </a:r>
            <a:r>
              <a:rPr lang="tr-TR" sz="1600" dirty="0" err="1">
                <a:solidFill>
                  <a:prstClr val="black"/>
                </a:solidFill>
              </a:rPr>
              <a:t>known</a:t>
            </a:r>
            <a:r>
              <a:rPr lang="tr-TR" sz="1600" dirty="0">
                <a:solidFill>
                  <a:prstClr val="black"/>
                </a:solidFill>
              </a:rPr>
              <a:t>. </a:t>
            </a:r>
            <a:r>
              <a:rPr lang="tr-TR" sz="1600" dirty="0" err="1">
                <a:solidFill>
                  <a:prstClr val="black"/>
                </a:solidFill>
              </a:rPr>
              <a:t>Bozais</a:t>
            </a:r>
            <a:r>
              <a:rPr lang="tr-TR" sz="1600" dirty="0">
                <a:solidFill>
                  <a:prstClr val="black"/>
                </a:solidFill>
              </a:rPr>
              <a:t> </a:t>
            </a:r>
            <a:r>
              <a:rPr lang="tr-TR" sz="1600" dirty="0" err="1">
                <a:solidFill>
                  <a:prstClr val="black"/>
                </a:solidFill>
              </a:rPr>
              <a:t>sold</a:t>
            </a:r>
            <a:r>
              <a:rPr lang="tr-TR" sz="1600" dirty="0">
                <a:solidFill>
                  <a:prstClr val="black"/>
                </a:solidFill>
              </a:rPr>
              <a:t> in </a:t>
            </a:r>
            <a:r>
              <a:rPr lang="tr-TR" sz="1600" dirty="0" err="1">
                <a:solidFill>
                  <a:prstClr val="black"/>
                </a:solidFill>
              </a:rPr>
              <a:t>stores</a:t>
            </a:r>
            <a:r>
              <a:rPr lang="tr-TR" sz="1600" dirty="0">
                <a:solidFill>
                  <a:prstClr val="black"/>
                </a:solidFill>
              </a:rPr>
              <a:t> </a:t>
            </a:r>
            <a:r>
              <a:rPr lang="tr-TR" sz="1600" dirty="0" err="1">
                <a:solidFill>
                  <a:prstClr val="black"/>
                </a:solidFill>
              </a:rPr>
              <a:t>and</a:t>
            </a:r>
            <a:r>
              <a:rPr lang="tr-TR" sz="1600" dirty="0">
                <a:solidFill>
                  <a:prstClr val="black"/>
                </a:solidFill>
              </a:rPr>
              <a:t> on </a:t>
            </a:r>
            <a:r>
              <a:rPr lang="tr-TR" sz="1600" dirty="0" err="1">
                <a:solidFill>
                  <a:prstClr val="black"/>
                </a:solidFill>
              </a:rPr>
              <a:t>streets</a:t>
            </a:r>
            <a:r>
              <a:rPr lang="tr-TR" sz="1600" dirty="0">
                <a:solidFill>
                  <a:prstClr val="black"/>
                </a:solidFill>
              </a:rPr>
              <a:t> </a:t>
            </a:r>
            <a:r>
              <a:rPr lang="tr-TR" sz="1600" dirty="0" err="1">
                <a:solidFill>
                  <a:prstClr val="black"/>
                </a:solidFill>
              </a:rPr>
              <a:t>by</a:t>
            </a:r>
            <a:r>
              <a:rPr lang="tr-TR" sz="1600" dirty="0">
                <a:solidFill>
                  <a:prstClr val="black"/>
                </a:solidFill>
              </a:rPr>
              <a:t> boza </a:t>
            </a:r>
            <a:r>
              <a:rPr lang="tr-TR" sz="1600" dirty="0" err="1">
                <a:solidFill>
                  <a:prstClr val="black"/>
                </a:solidFill>
              </a:rPr>
              <a:t>sellers</a:t>
            </a:r>
            <a:r>
              <a:rPr lang="tr-TR" sz="1600" dirty="0">
                <a:solidFill>
                  <a:prstClr val="black"/>
                </a:solidFill>
              </a:rPr>
              <a:t>. </a:t>
            </a:r>
            <a:r>
              <a:rPr lang="tr-TR" sz="1600" dirty="0" err="1">
                <a:solidFill>
                  <a:prstClr val="black"/>
                </a:solidFill>
              </a:rPr>
              <a:t>The</a:t>
            </a:r>
            <a:r>
              <a:rPr lang="tr-TR" sz="1600" dirty="0">
                <a:solidFill>
                  <a:prstClr val="black"/>
                </a:solidFill>
              </a:rPr>
              <a:t> </a:t>
            </a:r>
            <a:r>
              <a:rPr lang="tr-TR" sz="1600" dirty="0" err="1">
                <a:solidFill>
                  <a:prstClr val="black"/>
                </a:solidFill>
              </a:rPr>
              <a:t>incomparable</a:t>
            </a:r>
            <a:r>
              <a:rPr lang="tr-TR" sz="1600" dirty="0">
                <a:solidFill>
                  <a:prstClr val="black"/>
                </a:solidFill>
              </a:rPr>
              <a:t> </a:t>
            </a:r>
            <a:r>
              <a:rPr lang="tr-TR" sz="1600" dirty="0" err="1">
                <a:solidFill>
                  <a:prstClr val="black"/>
                </a:solidFill>
              </a:rPr>
              <a:t>taste</a:t>
            </a:r>
            <a:r>
              <a:rPr lang="tr-TR" sz="1600" dirty="0">
                <a:solidFill>
                  <a:prstClr val="black"/>
                </a:solidFill>
              </a:rPr>
              <a:t> of </a:t>
            </a:r>
            <a:r>
              <a:rPr lang="tr-TR" sz="1600" dirty="0" err="1">
                <a:solidFill>
                  <a:prstClr val="black"/>
                </a:solidFill>
              </a:rPr>
              <a:t>theVelimeseboza</a:t>
            </a:r>
            <a:r>
              <a:rPr lang="tr-TR" sz="1600" dirty="0">
                <a:solidFill>
                  <a:prstClr val="black"/>
                </a:solidFill>
              </a:rPr>
              <a:t> is </a:t>
            </a:r>
            <a:r>
              <a:rPr lang="tr-TR" sz="1600" dirty="0" err="1">
                <a:solidFill>
                  <a:prstClr val="black"/>
                </a:solidFill>
              </a:rPr>
              <a:t>prepared</a:t>
            </a:r>
            <a:r>
              <a:rPr lang="tr-TR" sz="1600" dirty="0">
                <a:solidFill>
                  <a:prstClr val="black"/>
                </a:solidFill>
              </a:rPr>
              <a:t> </a:t>
            </a:r>
            <a:r>
              <a:rPr lang="tr-TR" sz="1600" dirty="0" err="1">
                <a:solidFill>
                  <a:prstClr val="black"/>
                </a:solidFill>
              </a:rPr>
              <a:t>with</a:t>
            </a:r>
            <a:r>
              <a:rPr lang="tr-TR" sz="1600" dirty="0">
                <a:solidFill>
                  <a:prstClr val="black"/>
                </a:solidFill>
              </a:rPr>
              <a:t> </a:t>
            </a:r>
            <a:r>
              <a:rPr lang="tr-TR" sz="1600" dirty="0" err="1">
                <a:solidFill>
                  <a:prstClr val="black"/>
                </a:solidFill>
              </a:rPr>
              <a:t>the</a:t>
            </a:r>
            <a:r>
              <a:rPr lang="tr-TR" sz="1600" dirty="0">
                <a:solidFill>
                  <a:prstClr val="black"/>
                </a:solidFill>
              </a:rPr>
              <a:t> </a:t>
            </a:r>
            <a:r>
              <a:rPr lang="tr-TR" sz="1600" dirty="0" err="1">
                <a:solidFill>
                  <a:prstClr val="black"/>
                </a:solidFill>
              </a:rPr>
              <a:t>skills</a:t>
            </a:r>
            <a:r>
              <a:rPr lang="tr-TR" sz="1600" dirty="0">
                <a:solidFill>
                  <a:prstClr val="black"/>
                </a:solidFill>
              </a:rPr>
              <a:t> of </a:t>
            </a:r>
            <a:r>
              <a:rPr lang="tr-TR" sz="1600" dirty="0" err="1">
                <a:solidFill>
                  <a:prstClr val="black"/>
                </a:solidFill>
              </a:rPr>
              <a:t>our</a:t>
            </a:r>
            <a:r>
              <a:rPr lang="tr-TR" sz="1600" dirty="0">
                <a:solidFill>
                  <a:prstClr val="black"/>
                </a:solidFill>
              </a:rPr>
              <a:t> boza </a:t>
            </a:r>
            <a:r>
              <a:rPr lang="tr-TR" sz="1600" dirty="0" err="1">
                <a:solidFill>
                  <a:prstClr val="black"/>
                </a:solidFill>
              </a:rPr>
              <a:t>masters</a:t>
            </a:r>
            <a:r>
              <a:rPr lang="tr-TR" sz="1600" dirty="0">
                <a:solidFill>
                  <a:prstClr val="black"/>
                </a:solidFill>
              </a:rPr>
              <a:t> </a:t>
            </a:r>
            <a:r>
              <a:rPr lang="tr-TR" sz="1600" dirty="0" err="1">
                <a:solidFill>
                  <a:prstClr val="black"/>
                </a:solidFill>
              </a:rPr>
              <a:t>that</a:t>
            </a:r>
            <a:r>
              <a:rPr lang="tr-TR" sz="1600" dirty="0">
                <a:solidFill>
                  <a:prstClr val="black"/>
                </a:solidFill>
              </a:rPr>
              <a:t> </a:t>
            </a:r>
            <a:r>
              <a:rPr lang="tr-TR" sz="1600" dirty="0" err="1">
                <a:solidFill>
                  <a:prstClr val="black"/>
                </a:solidFill>
              </a:rPr>
              <a:t>use</a:t>
            </a:r>
            <a:r>
              <a:rPr lang="tr-TR" sz="1600" dirty="0">
                <a:solidFill>
                  <a:prstClr val="black"/>
                </a:solidFill>
              </a:rPr>
              <a:t> </a:t>
            </a:r>
            <a:r>
              <a:rPr lang="tr-TR" sz="1600" dirty="0" err="1">
                <a:solidFill>
                  <a:prstClr val="black"/>
                </a:solidFill>
              </a:rPr>
              <a:t>corn</a:t>
            </a:r>
            <a:r>
              <a:rPr lang="tr-TR" sz="1600" dirty="0">
                <a:solidFill>
                  <a:prstClr val="black"/>
                </a:solidFill>
              </a:rPr>
              <a:t>. </a:t>
            </a:r>
            <a:r>
              <a:rPr lang="tr-TR" sz="1600" dirty="0" err="1">
                <a:solidFill>
                  <a:prstClr val="black"/>
                </a:solidFill>
              </a:rPr>
              <a:t>Corn</a:t>
            </a:r>
            <a:r>
              <a:rPr lang="tr-TR" sz="1600" dirty="0">
                <a:solidFill>
                  <a:prstClr val="black"/>
                </a:solidFill>
              </a:rPr>
              <a:t> </a:t>
            </a:r>
            <a:r>
              <a:rPr lang="tr-TR" sz="1600" dirty="0" err="1">
                <a:solidFill>
                  <a:prstClr val="black"/>
                </a:solidFill>
              </a:rPr>
              <a:t>ﬂour</a:t>
            </a:r>
            <a:r>
              <a:rPr lang="tr-TR" sz="1600" dirty="0">
                <a:solidFill>
                  <a:prstClr val="black"/>
                </a:solidFill>
              </a:rPr>
              <a:t>, </a:t>
            </a:r>
            <a:r>
              <a:rPr lang="tr-TR" sz="1600" dirty="0" err="1">
                <a:solidFill>
                  <a:prstClr val="black"/>
                </a:solidFill>
              </a:rPr>
              <a:t>water</a:t>
            </a:r>
            <a:r>
              <a:rPr lang="tr-TR" sz="1600" dirty="0">
                <a:solidFill>
                  <a:prstClr val="black"/>
                </a:solidFill>
              </a:rPr>
              <a:t> </a:t>
            </a:r>
            <a:r>
              <a:rPr lang="tr-TR" sz="1600" dirty="0" err="1">
                <a:solidFill>
                  <a:prstClr val="black"/>
                </a:solidFill>
              </a:rPr>
              <a:t>and</a:t>
            </a:r>
            <a:r>
              <a:rPr lang="tr-TR" sz="1600" dirty="0">
                <a:solidFill>
                  <a:prstClr val="black"/>
                </a:solidFill>
              </a:rPr>
              <a:t> </a:t>
            </a:r>
            <a:r>
              <a:rPr lang="tr-TR" sz="1600" dirty="0" err="1">
                <a:solidFill>
                  <a:prstClr val="black"/>
                </a:solidFill>
              </a:rPr>
              <a:t>sugar</a:t>
            </a:r>
            <a:r>
              <a:rPr lang="tr-TR" sz="1600" dirty="0">
                <a:solidFill>
                  <a:prstClr val="black"/>
                </a:solidFill>
              </a:rPr>
              <a:t>.    </a:t>
            </a:r>
            <a:r>
              <a:rPr lang="tr-TR" sz="1600" dirty="0" err="1">
                <a:solidFill>
                  <a:prstClr val="black"/>
                </a:solidFill>
              </a:rPr>
              <a:t>Our</a:t>
            </a:r>
            <a:r>
              <a:rPr lang="tr-TR" sz="1600" dirty="0">
                <a:solidFill>
                  <a:prstClr val="black"/>
                </a:solidFill>
              </a:rPr>
              <a:t> boza </a:t>
            </a:r>
            <a:r>
              <a:rPr lang="tr-TR" sz="1600" dirty="0" err="1">
                <a:solidFill>
                  <a:prstClr val="black"/>
                </a:solidFill>
              </a:rPr>
              <a:t>masters</a:t>
            </a:r>
            <a:r>
              <a:rPr lang="tr-TR" sz="1600" dirty="0">
                <a:solidFill>
                  <a:prstClr val="black"/>
                </a:solidFill>
              </a:rPr>
              <a:t> </a:t>
            </a:r>
            <a:r>
              <a:rPr lang="tr-TR" sz="1600" dirty="0" err="1">
                <a:solidFill>
                  <a:prstClr val="black"/>
                </a:solidFill>
              </a:rPr>
              <a:t>are</a:t>
            </a:r>
            <a:r>
              <a:rPr lang="tr-TR" sz="1600" dirty="0">
                <a:solidFill>
                  <a:prstClr val="black"/>
                </a:solidFill>
              </a:rPr>
              <a:t> </a:t>
            </a:r>
            <a:r>
              <a:rPr lang="tr-TR" sz="1600" dirty="0" err="1">
                <a:solidFill>
                  <a:prstClr val="black"/>
                </a:solidFill>
              </a:rPr>
              <a:t>the</a:t>
            </a:r>
            <a:r>
              <a:rPr lang="tr-TR" sz="1600" dirty="0">
                <a:solidFill>
                  <a:prstClr val="black"/>
                </a:solidFill>
              </a:rPr>
              <a:t> </a:t>
            </a:r>
            <a:r>
              <a:rPr lang="tr-TR" sz="1600" dirty="0" err="1">
                <a:solidFill>
                  <a:prstClr val="black"/>
                </a:solidFill>
              </a:rPr>
              <a:t>persons</a:t>
            </a:r>
            <a:r>
              <a:rPr lang="tr-TR" sz="1600" dirty="0">
                <a:solidFill>
                  <a:prstClr val="black"/>
                </a:solidFill>
              </a:rPr>
              <a:t> </a:t>
            </a:r>
            <a:r>
              <a:rPr lang="tr-TR" sz="1600" dirty="0" err="1">
                <a:solidFill>
                  <a:prstClr val="black"/>
                </a:solidFill>
              </a:rPr>
              <a:t>who</a:t>
            </a:r>
            <a:r>
              <a:rPr lang="tr-TR" sz="1600" dirty="0">
                <a:solidFill>
                  <a:prstClr val="black"/>
                </a:solidFill>
              </a:rPr>
              <a:t> </a:t>
            </a:r>
            <a:r>
              <a:rPr lang="tr-TR" sz="1600" dirty="0" err="1">
                <a:solidFill>
                  <a:prstClr val="black"/>
                </a:solidFill>
              </a:rPr>
              <a:t>made</a:t>
            </a:r>
            <a:r>
              <a:rPr lang="tr-TR" sz="1600" dirty="0">
                <a:solidFill>
                  <a:prstClr val="black"/>
                </a:solidFill>
              </a:rPr>
              <a:t> it </a:t>
            </a:r>
            <a:r>
              <a:rPr lang="tr-TR" sz="1600" dirty="0" err="1">
                <a:solidFill>
                  <a:prstClr val="black"/>
                </a:solidFill>
              </a:rPr>
              <a:t>possible</a:t>
            </a:r>
            <a:r>
              <a:rPr lang="tr-TR" sz="1600" dirty="0">
                <a:solidFill>
                  <a:prstClr val="black"/>
                </a:solidFill>
              </a:rPr>
              <a:t> </a:t>
            </a:r>
            <a:r>
              <a:rPr lang="tr-TR" sz="1600" dirty="0" err="1">
                <a:solidFill>
                  <a:prstClr val="black"/>
                </a:solidFill>
              </a:rPr>
              <a:t>for</a:t>
            </a:r>
            <a:r>
              <a:rPr lang="tr-TR" sz="1600" dirty="0">
                <a:solidFill>
                  <a:prstClr val="black"/>
                </a:solidFill>
              </a:rPr>
              <a:t> </a:t>
            </a:r>
            <a:r>
              <a:rPr lang="tr-TR" sz="1600" dirty="0" err="1">
                <a:solidFill>
                  <a:prstClr val="black"/>
                </a:solidFill>
              </a:rPr>
              <a:t>the</a:t>
            </a:r>
            <a:r>
              <a:rPr lang="tr-TR" sz="1600" dirty="0">
                <a:solidFill>
                  <a:prstClr val="black"/>
                </a:solidFill>
              </a:rPr>
              <a:t> </a:t>
            </a:r>
            <a:r>
              <a:rPr lang="tr-TR" sz="1600" dirty="0" err="1">
                <a:solidFill>
                  <a:prstClr val="black"/>
                </a:solidFill>
              </a:rPr>
              <a:t>taste</a:t>
            </a:r>
            <a:r>
              <a:rPr lang="tr-TR" sz="1600" dirty="0">
                <a:solidFill>
                  <a:prstClr val="black"/>
                </a:solidFill>
              </a:rPr>
              <a:t> of </a:t>
            </a:r>
            <a:r>
              <a:rPr lang="tr-TR" sz="1600" dirty="0" err="1">
                <a:solidFill>
                  <a:prstClr val="black"/>
                </a:solidFill>
              </a:rPr>
              <a:t>the</a:t>
            </a:r>
            <a:r>
              <a:rPr lang="tr-TR" sz="1600" dirty="0">
                <a:solidFill>
                  <a:prstClr val="black"/>
                </a:solidFill>
              </a:rPr>
              <a:t> </a:t>
            </a:r>
            <a:r>
              <a:rPr lang="tr-TR" sz="1600" dirty="0" err="1">
                <a:solidFill>
                  <a:prstClr val="black"/>
                </a:solidFill>
              </a:rPr>
              <a:t>famous</a:t>
            </a:r>
            <a:r>
              <a:rPr lang="tr-TR" sz="1600" dirty="0">
                <a:solidFill>
                  <a:prstClr val="black"/>
                </a:solidFill>
              </a:rPr>
              <a:t> </a:t>
            </a:r>
            <a:r>
              <a:rPr lang="tr-TR" sz="1600" dirty="0" err="1">
                <a:solidFill>
                  <a:prstClr val="black"/>
                </a:solidFill>
              </a:rPr>
              <a:t>Velimeseboza</a:t>
            </a:r>
            <a:r>
              <a:rPr lang="tr-TR" sz="1600" dirty="0">
                <a:solidFill>
                  <a:prstClr val="black"/>
                </a:solidFill>
              </a:rPr>
              <a:t> </a:t>
            </a:r>
            <a:r>
              <a:rPr lang="tr-TR" sz="1600" dirty="0" err="1">
                <a:solidFill>
                  <a:prstClr val="black"/>
                </a:solidFill>
              </a:rPr>
              <a:t>to</a:t>
            </a:r>
            <a:r>
              <a:rPr lang="tr-TR" sz="1600" dirty="0">
                <a:solidFill>
                  <a:prstClr val="black"/>
                </a:solidFill>
              </a:rPr>
              <a:t> </a:t>
            </a:r>
            <a:r>
              <a:rPr lang="tr-TR" sz="1600" dirty="0" err="1">
                <a:solidFill>
                  <a:prstClr val="black"/>
                </a:solidFill>
              </a:rPr>
              <a:t>reach</a:t>
            </a:r>
            <a:r>
              <a:rPr lang="tr-TR" sz="1600" dirty="0">
                <a:solidFill>
                  <a:prstClr val="black"/>
                </a:solidFill>
              </a:rPr>
              <a:t> </a:t>
            </a:r>
            <a:r>
              <a:rPr lang="tr-TR" sz="1600" dirty="0" err="1">
                <a:solidFill>
                  <a:prstClr val="black"/>
                </a:solidFill>
              </a:rPr>
              <a:t>our</a:t>
            </a:r>
            <a:r>
              <a:rPr lang="tr-TR" sz="1600" dirty="0">
                <a:solidFill>
                  <a:prstClr val="black"/>
                </a:solidFill>
              </a:rPr>
              <a:t> </a:t>
            </a:r>
            <a:r>
              <a:rPr lang="tr-TR" sz="1600" dirty="0" err="1">
                <a:solidFill>
                  <a:prstClr val="black"/>
                </a:solidFill>
              </a:rPr>
              <a:t>day</a:t>
            </a:r>
            <a:r>
              <a:rPr lang="tr-TR" sz="1600" dirty="0">
                <a:solidFill>
                  <a:prstClr val="black"/>
                </a:solidFill>
              </a:rPr>
              <a:t> </a:t>
            </a:r>
            <a:r>
              <a:rPr lang="tr-TR" sz="1600" dirty="0" err="1">
                <a:solidFill>
                  <a:prstClr val="black"/>
                </a:solidFill>
              </a:rPr>
              <a:t>because</a:t>
            </a:r>
            <a:r>
              <a:rPr lang="tr-TR" sz="1600" dirty="0">
                <a:solidFill>
                  <a:prstClr val="black"/>
                </a:solidFill>
              </a:rPr>
              <a:t> </a:t>
            </a:r>
            <a:r>
              <a:rPr lang="tr-TR" sz="1600" dirty="0" err="1">
                <a:solidFill>
                  <a:prstClr val="black"/>
                </a:solidFill>
              </a:rPr>
              <a:t>they</a:t>
            </a:r>
            <a:r>
              <a:rPr lang="tr-TR" sz="1600" dirty="0">
                <a:solidFill>
                  <a:prstClr val="black"/>
                </a:solidFill>
              </a:rPr>
              <a:t> </a:t>
            </a:r>
            <a:r>
              <a:rPr lang="tr-TR" sz="1600" dirty="0" err="1">
                <a:solidFill>
                  <a:prstClr val="black"/>
                </a:solidFill>
              </a:rPr>
              <a:t>taught</a:t>
            </a:r>
            <a:r>
              <a:rPr lang="tr-TR" sz="1600" dirty="0">
                <a:solidFill>
                  <a:prstClr val="black"/>
                </a:solidFill>
              </a:rPr>
              <a:t> it </a:t>
            </a:r>
            <a:r>
              <a:rPr lang="tr-TR" sz="1600" dirty="0" err="1">
                <a:solidFill>
                  <a:prstClr val="black"/>
                </a:solidFill>
              </a:rPr>
              <a:t>to</a:t>
            </a:r>
            <a:r>
              <a:rPr lang="tr-TR" sz="1600" dirty="0">
                <a:solidFill>
                  <a:prstClr val="black"/>
                </a:solidFill>
              </a:rPr>
              <a:t> </a:t>
            </a:r>
            <a:r>
              <a:rPr lang="tr-TR" sz="1600" dirty="0" err="1">
                <a:solidFill>
                  <a:prstClr val="black"/>
                </a:solidFill>
              </a:rPr>
              <a:t>their</a:t>
            </a:r>
            <a:r>
              <a:rPr lang="tr-TR" sz="1600" dirty="0">
                <a:solidFill>
                  <a:prstClr val="black"/>
                </a:solidFill>
              </a:rPr>
              <a:t> </a:t>
            </a:r>
            <a:r>
              <a:rPr lang="tr-TR" sz="1600" dirty="0" err="1">
                <a:solidFill>
                  <a:prstClr val="black"/>
                </a:solidFill>
              </a:rPr>
              <a:t>sons</a:t>
            </a:r>
            <a:r>
              <a:rPr lang="tr-TR" sz="1600" dirty="0">
                <a:solidFill>
                  <a:prstClr val="black"/>
                </a:solidFill>
              </a:rPr>
              <a:t> </a:t>
            </a:r>
            <a:r>
              <a:rPr lang="tr-TR" sz="1600" dirty="0" err="1">
                <a:solidFill>
                  <a:prstClr val="black"/>
                </a:solidFill>
              </a:rPr>
              <a:t>and</a:t>
            </a:r>
            <a:r>
              <a:rPr lang="tr-TR" sz="1600" dirty="0">
                <a:solidFill>
                  <a:prstClr val="black"/>
                </a:solidFill>
              </a:rPr>
              <a:t> </a:t>
            </a:r>
            <a:r>
              <a:rPr lang="tr-TR" sz="1600" dirty="0" err="1">
                <a:solidFill>
                  <a:prstClr val="black"/>
                </a:solidFill>
              </a:rPr>
              <a:t>to</a:t>
            </a:r>
            <a:r>
              <a:rPr lang="tr-TR" sz="1600" dirty="0">
                <a:solidFill>
                  <a:prstClr val="black"/>
                </a:solidFill>
              </a:rPr>
              <a:t> </a:t>
            </a:r>
            <a:r>
              <a:rPr lang="tr-TR" sz="1600" dirty="0" err="1">
                <a:solidFill>
                  <a:prstClr val="black"/>
                </a:solidFill>
              </a:rPr>
              <a:t>their</a:t>
            </a:r>
            <a:r>
              <a:rPr lang="tr-TR" sz="1600" dirty="0">
                <a:solidFill>
                  <a:prstClr val="black"/>
                </a:solidFill>
              </a:rPr>
              <a:t> </a:t>
            </a:r>
            <a:r>
              <a:rPr lang="tr-TR" sz="1600" dirty="0" err="1">
                <a:solidFill>
                  <a:prstClr val="black"/>
                </a:solidFill>
              </a:rPr>
              <a:t>apprentices</a:t>
            </a:r>
            <a:r>
              <a:rPr lang="tr-TR" sz="1600" dirty="0">
                <a:solidFill>
                  <a:prstClr val="black"/>
                </a:solidFill>
              </a:rPr>
              <a:t>. </a:t>
            </a:r>
          </a:p>
        </p:txBody>
      </p:sp>
      <p:pic>
        <p:nvPicPr>
          <p:cNvPr id="5" name="İçerik Yer Tutucusu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572000" y="4941168"/>
            <a:ext cx="4104456" cy="1602828"/>
          </a:xfrm>
          <a:prstGeom prst="rect">
            <a:avLst/>
          </a:prstGeom>
        </p:spPr>
      </p:pic>
    </p:spTree>
    <p:extLst>
      <p:ext uri="{BB962C8B-B14F-4D97-AF65-F5344CB8AC3E}">
        <p14:creationId xmlns:p14="http://schemas.microsoft.com/office/powerpoint/2010/main" val="34680025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908720"/>
            <a:ext cx="6296744" cy="2592288"/>
          </a:xfrm>
        </p:spPr>
        <p:txBody>
          <a:bodyPr>
            <a:normAutofit/>
          </a:bodyPr>
          <a:lstStyle/>
          <a:p>
            <a:pPr algn="just"/>
            <a:r>
              <a:rPr lang="tr-TR" sz="1800" i="1" dirty="0" smtClean="0"/>
              <a:t>     1877-1878 </a:t>
            </a:r>
            <a:r>
              <a:rPr lang="tr-TR" sz="1800" dirty="0"/>
              <a:t>Osmanlı- Rus Savaşı’ndan sonra Balkanlardan gelen göçmenler tarafından kurulan </a:t>
            </a:r>
            <a:r>
              <a:rPr lang="tr-TR" sz="1800" dirty="0" err="1"/>
              <a:t>Velimeşe</a:t>
            </a:r>
            <a:r>
              <a:rPr lang="tr-TR" sz="1800" dirty="0"/>
              <a:t> kasabası ve bu kasabayı kuran insanlar Balkanlardaki kültürü yeni yerleştikleri yerlere de taşımışlardır. Boza da Balkanlardaki kültürün bir parçasıdır.    </a:t>
            </a:r>
            <a:r>
              <a:rPr lang="tr-TR" sz="1800" dirty="0" smtClean="0"/>
              <a:t/>
            </a:r>
            <a:br>
              <a:rPr lang="tr-TR" sz="1800" dirty="0" smtClean="0"/>
            </a:br>
            <a:r>
              <a:rPr lang="tr-TR" sz="1800" dirty="0" smtClean="0"/>
              <a:t>     </a:t>
            </a:r>
            <a:r>
              <a:rPr lang="tr-TR" sz="1800" dirty="0" err="1" smtClean="0"/>
              <a:t>The</a:t>
            </a:r>
            <a:r>
              <a:rPr lang="tr-TR" sz="1800" dirty="0" smtClean="0"/>
              <a:t> </a:t>
            </a:r>
            <a:r>
              <a:rPr lang="tr-TR" sz="1800" dirty="0" err="1"/>
              <a:t>Velimese</a:t>
            </a:r>
            <a:r>
              <a:rPr lang="tr-TR" sz="1800" dirty="0"/>
              <a:t> </a:t>
            </a:r>
            <a:r>
              <a:rPr lang="tr-TR" sz="1800" dirty="0" err="1"/>
              <a:t>town</a:t>
            </a:r>
            <a:r>
              <a:rPr lang="tr-TR" sz="1800" dirty="0"/>
              <a:t> </a:t>
            </a:r>
            <a:r>
              <a:rPr lang="tr-TR" sz="1800" dirty="0" err="1"/>
              <a:t>was</a:t>
            </a:r>
            <a:r>
              <a:rPr lang="tr-TR" sz="1800" dirty="0"/>
              <a:t> </a:t>
            </a:r>
            <a:r>
              <a:rPr lang="tr-TR" sz="1800" dirty="0" err="1"/>
              <a:t>founded</a:t>
            </a:r>
            <a:r>
              <a:rPr lang="tr-TR" sz="1800" dirty="0"/>
              <a:t> </a:t>
            </a:r>
            <a:r>
              <a:rPr lang="tr-TR" sz="1800" dirty="0" err="1"/>
              <a:t>by</a:t>
            </a:r>
            <a:r>
              <a:rPr lang="tr-TR" sz="1800" dirty="0"/>
              <a:t> </a:t>
            </a:r>
            <a:r>
              <a:rPr lang="tr-TR" sz="1800" dirty="0" err="1"/>
              <a:t>the</a:t>
            </a:r>
            <a:r>
              <a:rPr lang="tr-TR" sz="1800" dirty="0"/>
              <a:t> </a:t>
            </a:r>
            <a:r>
              <a:rPr lang="tr-TR" sz="1800" dirty="0" err="1"/>
              <a:t>migrants</a:t>
            </a:r>
            <a:r>
              <a:rPr lang="tr-TR" sz="1800" dirty="0"/>
              <a:t> </a:t>
            </a:r>
            <a:r>
              <a:rPr lang="tr-TR" sz="1800" dirty="0" err="1"/>
              <a:t>who</a:t>
            </a:r>
            <a:r>
              <a:rPr lang="tr-TR" sz="1800" dirty="0"/>
              <a:t> </a:t>
            </a:r>
            <a:r>
              <a:rPr lang="tr-TR" sz="1800" dirty="0" err="1"/>
              <a:t>arrived</a:t>
            </a:r>
            <a:r>
              <a:rPr lang="tr-TR" sz="1800" dirty="0"/>
              <a:t> </a:t>
            </a:r>
            <a:r>
              <a:rPr lang="tr-TR" sz="1800" dirty="0" err="1"/>
              <a:t>from</a:t>
            </a:r>
            <a:r>
              <a:rPr lang="tr-TR" sz="1800" dirty="0"/>
              <a:t> </a:t>
            </a:r>
            <a:r>
              <a:rPr lang="tr-TR" sz="1800" dirty="0" err="1"/>
              <a:t>the</a:t>
            </a:r>
            <a:r>
              <a:rPr lang="tr-TR" sz="1800" dirty="0"/>
              <a:t> </a:t>
            </a:r>
            <a:r>
              <a:rPr lang="tr-TR" sz="1800" dirty="0" err="1"/>
              <a:t>Balkans</a:t>
            </a:r>
            <a:r>
              <a:rPr lang="tr-TR" sz="1800" dirty="0"/>
              <a:t> </a:t>
            </a:r>
            <a:r>
              <a:rPr lang="tr-TR" sz="1800" dirty="0" err="1"/>
              <a:t>after</a:t>
            </a:r>
            <a:r>
              <a:rPr lang="tr-TR" sz="1800" dirty="0"/>
              <a:t> </a:t>
            </a:r>
            <a:r>
              <a:rPr lang="tr-TR" sz="1800" dirty="0" err="1"/>
              <a:t>the</a:t>
            </a:r>
            <a:r>
              <a:rPr lang="tr-TR" sz="1800" dirty="0"/>
              <a:t> Balkan – Russian </a:t>
            </a:r>
            <a:r>
              <a:rPr lang="tr-TR" sz="1800" dirty="0" err="1"/>
              <a:t>war</a:t>
            </a:r>
            <a:r>
              <a:rPr lang="tr-TR" sz="1800" dirty="0"/>
              <a:t> of 1877-1878 </a:t>
            </a:r>
            <a:r>
              <a:rPr lang="tr-TR" sz="1800" dirty="0" err="1"/>
              <a:t>and</a:t>
            </a:r>
            <a:r>
              <a:rPr lang="tr-TR" sz="1800" dirty="0"/>
              <a:t> </a:t>
            </a:r>
            <a:r>
              <a:rPr lang="tr-TR" sz="1800" dirty="0" err="1"/>
              <a:t>the</a:t>
            </a:r>
            <a:r>
              <a:rPr lang="tr-TR" sz="1800" dirty="0"/>
              <a:t> </a:t>
            </a:r>
            <a:r>
              <a:rPr lang="tr-TR" sz="1800" dirty="0" err="1"/>
              <a:t>people</a:t>
            </a:r>
            <a:r>
              <a:rPr lang="tr-TR" sz="1800" dirty="0"/>
              <a:t> </a:t>
            </a:r>
            <a:r>
              <a:rPr lang="tr-TR" sz="1800" dirty="0" err="1"/>
              <a:t>who</a:t>
            </a:r>
            <a:r>
              <a:rPr lang="tr-TR" sz="1800" dirty="0"/>
              <a:t> </a:t>
            </a:r>
            <a:r>
              <a:rPr lang="tr-TR" sz="1800" dirty="0" err="1"/>
              <a:t>founded</a:t>
            </a:r>
            <a:r>
              <a:rPr lang="tr-TR" sz="1800" dirty="0"/>
              <a:t> </a:t>
            </a:r>
            <a:r>
              <a:rPr lang="tr-TR" sz="1800" dirty="0" err="1"/>
              <a:t>this</a:t>
            </a:r>
            <a:r>
              <a:rPr lang="tr-TR" sz="1800" dirty="0"/>
              <a:t> </a:t>
            </a:r>
            <a:r>
              <a:rPr lang="tr-TR" sz="1800" dirty="0" err="1"/>
              <a:t>town</a:t>
            </a:r>
            <a:r>
              <a:rPr lang="tr-TR" sz="1800" dirty="0"/>
              <a:t> </a:t>
            </a:r>
            <a:r>
              <a:rPr lang="tr-TR" sz="1800" dirty="0" err="1"/>
              <a:t>brought</a:t>
            </a:r>
            <a:r>
              <a:rPr lang="tr-TR" sz="1800" dirty="0"/>
              <a:t> </a:t>
            </a:r>
            <a:r>
              <a:rPr lang="tr-TR" sz="1800" dirty="0" err="1"/>
              <a:t>the</a:t>
            </a:r>
            <a:r>
              <a:rPr lang="tr-TR" sz="1800" dirty="0"/>
              <a:t> </a:t>
            </a:r>
            <a:r>
              <a:rPr lang="tr-TR" sz="1800" dirty="0" err="1"/>
              <a:t>culture</a:t>
            </a:r>
            <a:r>
              <a:rPr lang="tr-TR" sz="1800" dirty="0"/>
              <a:t> of </a:t>
            </a:r>
            <a:r>
              <a:rPr lang="tr-TR" sz="1800" dirty="0" err="1"/>
              <a:t>the</a:t>
            </a:r>
            <a:r>
              <a:rPr lang="tr-TR" sz="1800" dirty="0"/>
              <a:t> </a:t>
            </a:r>
            <a:r>
              <a:rPr lang="tr-TR" sz="1800" dirty="0" err="1"/>
              <a:t>Balkans</a:t>
            </a:r>
            <a:r>
              <a:rPr lang="tr-TR" sz="1800" dirty="0"/>
              <a:t> </a:t>
            </a:r>
            <a:r>
              <a:rPr lang="tr-TR" sz="1800" dirty="0" err="1"/>
              <a:t>together</a:t>
            </a:r>
            <a:r>
              <a:rPr lang="tr-TR" sz="1800" dirty="0"/>
              <a:t> </a:t>
            </a:r>
            <a:r>
              <a:rPr lang="tr-TR" sz="1800" dirty="0" err="1"/>
              <a:t>with</a:t>
            </a:r>
            <a:r>
              <a:rPr lang="tr-TR" sz="1800" dirty="0"/>
              <a:t> </a:t>
            </a:r>
            <a:r>
              <a:rPr lang="tr-TR" sz="1800" dirty="0" err="1"/>
              <a:t>them</a:t>
            </a:r>
            <a:r>
              <a:rPr lang="tr-TR" sz="1800" dirty="0"/>
              <a:t>. Boza is a </a:t>
            </a:r>
            <a:r>
              <a:rPr lang="tr-TR" sz="1800" dirty="0" err="1"/>
              <a:t>part</a:t>
            </a:r>
            <a:r>
              <a:rPr lang="tr-TR" sz="1800" dirty="0"/>
              <a:t> of </a:t>
            </a:r>
            <a:r>
              <a:rPr lang="tr-TR" sz="1800" dirty="0" err="1"/>
              <a:t>the</a:t>
            </a:r>
            <a:r>
              <a:rPr lang="tr-TR" sz="1800" dirty="0"/>
              <a:t> Balkan </a:t>
            </a:r>
            <a:r>
              <a:rPr lang="tr-TR" sz="1800" dirty="0" err="1"/>
              <a:t>culture</a:t>
            </a:r>
            <a:r>
              <a:rPr lang="tr-TR" sz="1800" dirty="0"/>
              <a:t>.</a:t>
            </a:r>
            <a:br>
              <a:rPr lang="tr-TR" sz="1800" dirty="0"/>
            </a:br>
            <a:r>
              <a:rPr lang="tr-TR" sz="1800" dirty="0"/>
              <a:t> </a:t>
            </a:r>
          </a:p>
        </p:txBody>
      </p:sp>
      <p:pic>
        <p:nvPicPr>
          <p:cNvPr id="4" name="İçerik Yer Tutucusu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3501008"/>
            <a:ext cx="2520280" cy="2106884"/>
          </a:xfrm>
          <a:prstGeom prst="rect">
            <a:avLst/>
          </a:prstGeom>
        </p:spPr>
      </p:pic>
      <p:pic>
        <p:nvPicPr>
          <p:cNvPr id="5" name="Resim 4" descr="bozaci"/>
          <p:cNvPicPr/>
          <p:nvPr/>
        </p:nvPicPr>
        <p:blipFill>
          <a:blip r:embed="rId3"/>
          <a:srcRect/>
          <a:stretch>
            <a:fillRect/>
          </a:stretch>
        </p:blipFill>
        <p:spPr bwMode="auto">
          <a:xfrm>
            <a:off x="5076056" y="3429000"/>
            <a:ext cx="2783845" cy="2160240"/>
          </a:xfrm>
          <a:prstGeom prst="rect">
            <a:avLst/>
          </a:prstGeom>
          <a:noFill/>
          <a:ln w="9525">
            <a:noFill/>
            <a:miter lim="800000"/>
            <a:headEnd/>
            <a:tailEnd/>
          </a:ln>
        </p:spPr>
      </p:pic>
    </p:spTree>
    <p:extLst>
      <p:ext uri="{BB962C8B-B14F-4D97-AF65-F5344CB8AC3E}">
        <p14:creationId xmlns:p14="http://schemas.microsoft.com/office/powerpoint/2010/main" val="315289606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b="1" i="1" dirty="0"/>
              <a:t>Baharat; </a:t>
            </a:r>
            <a:r>
              <a:rPr lang="tr-TR" sz="2800" b="1" i="1" dirty="0" smtClean="0"/>
              <a:t/>
            </a:r>
            <a:br>
              <a:rPr lang="tr-TR" sz="2800" b="1" i="1" dirty="0" smtClean="0"/>
            </a:br>
            <a:r>
              <a:rPr lang="tr-TR" sz="2800" b="1" i="1" dirty="0" smtClean="0"/>
              <a:t>Poy </a:t>
            </a:r>
            <a:r>
              <a:rPr lang="tr-TR" sz="2800" b="1" i="1" dirty="0"/>
              <a:t>(</a:t>
            </a:r>
            <a:r>
              <a:rPr lang="tr-TR" sz="2800" b="1" i="1" dirty="0" err="1"/>
              <a:t>Spice</a:t>
            </a:r>
            <a:r>
              <a:rPr lang="tr-TR" sz="2800" b="1" i="1" dirty="0"/>
              <a:t>; Poy)</a:t>
            </a:r>
          </a:p>
        </p:txBody>
      </p:sp>
      <p:sp>
        <p:nvSpPr>
          <p:cNvPr id="3" name="İçerik Yer Tutucusu 2"/>
          <p:cNvSpPr>
            <a:spLocks noGrp="1"/>
          </p:cNvSpPr>
          <p:nvPr>
            <p:ph idx="1"/>
          </p:nvPr>
        </p:nvSpPr>
        <p:spPr/>
        <p:txBody>
          <a:bodyPr>
            <a:normAutofit/>
          </a:bodyPr>
          <a:lstStyle/>
          <a:p>
            <a:pPr marL="0" indent="0" algn="just">
              <a:buNone/>
            </a:pPr>
            <a:r>
              <a:rPr lang="tr-TR" dirty="0"/>
              <a:t> </a:t>
            </a:r>
            <a:r>
              <a:rPr lang="tr-TR" dirty="0" smtClean="0"/>
              <a:t>  </a:t>
            </a:r>
            <a:r>
              <a:rPr lang="tr-TR" sz="1800" dirty="0" smtClean="0"/>
              <a:t>Poy </a:t>
            </a:r>
            <a:r>
              <a:rPr lang="tr-TR" sz="1800" dirty="0"/>
              <a:t>çemeni çok eskiden beri bilinen bir kültür </a:t>
            </a:r>
            <a:r>
              <a:rPr lang="tr-TR" sz="1800" dirty="0" err="1"/>
              <a:t>bitkisidir.Poy</a:t>
            </a:r>
            <a:r>
              <a:rPr lang="tr-TR" sz="1800" dirty="0"/>
              <a:t> ilçemizde halk tarafından doğal bir şekilde yapılır. Sabah kahvaltısında </a:t>
            </a:r>
            <a:r>
              <a:rPr lang="tr-TR" sz="1800" dirty="0" err="1"/>
              <a:t>şırdan</a:t>
            </a:r>
            <a:r>
              <a:rPr lang="tr-TR" sz="1800" dirty="0"/>
              <a:t> yağı ile ekmeğe </a:t>
            </a:r>
            <a:r>
              <a:rPr lang="tr-TR" sz="1800" dirty="0" err="1"/>
              <a:t>sürülür.Harika</a:t>
            </a:r>
            <a:r>
              <a:rPr lang="tr-TR" sz="1800" dirty="0"/>
              <a:t> bir lezzete eşlik eden poy yöremizde sürekli tüketilir.   </a:t>
            </a:r>
            <a:endParaRPr lang="tr-TR" sz="1800" dirty="0" smtClean="0"/>
          </a:p>
          <a:p>
            <a:pPr marL="0" indent="0" algn="just">
              <a:buNone/>
            </a:pPr>
            <a:r>
              <a:rPr lang="tr-TR" sz="1800" dirty="0"/>
              <a:t> </a:t>
            </a:r>
            <a:r>
              <a:rPr lang="tr-TR" sz="1800" dirty="0" smtClean="0"/>
              <a:t>   </a:t>
            </a:r>
            <a:r>
              <a:rPr lang="tr-TR" sz="1800" dirty="0" err="1" smtClean="0"/>
              <a:t>PoyCummin</a:t>
            </a:r>
            <a:r>
              <a:rPr lang="tr-TR" sz="1800" dirty="0" smtClean="0"/>
              <a:t> </a:t>
            </a:r>
            <a:r>
              <a:rPr lang="tr-TR" sz="1800" dirty="0"/>
              <a:t>is a </a:t>
            </a:r>
            <a:r>
              <a:rPr lang="tr-TR" sz="1800" dirty="0" err="1"/>
              <a:t>cultivated</a:t>
            </a:r>
            <a:r>
              <a:rPr lang="tr-TR" sz="1800" dirty="0"/>
              <a:t> </a:t>
            </a:r>
            <a:r>
              <a:rPr lang="tr-TR" sz="1800" dirty="0" err="1"/>
              <a:t>plant</a:t>
            </a:r>
            <a:r>
              <a:rPr lang="tr-TR" sz="1800" dirty="0"/>
              <a:t> </a:t>
            </a:r>
            <a:r>
              <a:rPr lang="tr-TR" sz="1800" dirty="0" err="1"/>
              <a:t>known</a:t>
            </a:r>
            <a:r>
              <a:rPr lang="tr-TR" sz="1800" dirty="0"/>
              <a:t> </a:t>
            </a:r>
            <a:r>
              <a:rPr lang="tr-TR" sz="1800" dirty="0" err="1"/>
              <a:t>for</a:t>
            </a:r>
            <a:r>
              <a:rPr lang="tr-TR" sz="1800" dirty="0"/>
              <a:t> </a:t>
            </a:r>
            <a:r>
              <a:rPr lang="tr-TR" sz="1800" dirty="0" err="1"/>
              <a:t>many</a:t>
            </a:r>
            <a:r>
              <a:rPr lang="tr-TR" sz="1800" dirty="0"/>
              <a:t> </a:t>
            </a:r>
            <a:r>
              <a:rPr lang="tr-TR" sz="1800" dirty="0" err="1"/>
              <a:t>years</a:t>
            </a:r>
            <a:r>
              <a:rPr lang="tr-TR" sz="1800" dirty="0"/>
              <a:t>. Poy is </a:t>
            </a:r>
            <a:r>
              <a:rPr lang="tr-TR" sz="1800" dirty="0" err="1"/>
              <a:t>prepared</a:t>
            </a:r>
            <a:r>
              <a:rPr lang="tr-TR" sz="1800" dirty="0"/>
              <a:t> in </a:t>
            </a:r>
            <a:r>
              <a:rPr lang="tr-TR" sz="1800" dirty="0" err="1"/>
              <a:t>our</a:t>
            </a:r>
            <a:r>
              <a:rPr lang="tr-TR" sz="1800" dirty="0"/>
              <a:t> </a:t>
            </a:r>
            <a:r>
              <a:rPr lang="tr-TR" sz="1800" dirty="0" err="1"/>
              <a:t>district</a:t>
            </a:r>
            <a:r>
              <a:rPr lang="tr-TR" sz="1800" dirty="0"/>
              <a:t> </a:t>
            </a:r>
            <a:r>
              <a:rPr lang="tr-TR" sz="1800" dirty="0" err="1"/>
              <a:t>by</a:t>
            </a:r>
            <a:r>
              <a:rPr lang="tr-TR" sz="1800" dirty="0"/>
              <a:t> </a:t>
            </a:r>
            <a:r>
              <a:rPr lang="tr-TR" sz="1800" dirty="0" err="1"/>
              <a:t>the</a:t>
            </a:r>
            <a:r>
              <a:rPr lang="tr-TR" sz="1800" dirty="0"/>
              <a:t> </a:t>
            </a:r>
            <a:r>
              <a:rPr lang="tr-TR" sz="1800" dirty="0" err="1"/>
              <a:t>people</a:t>
            </a:r>
            <a:r>
              <a:rPr lang="tr-TR" sz="1800" dirty="0"/>
              <a:t> in a </a:t>
            </a:r>
            <a:r>
              <a:rPr lang="tr-TR" sz="1800" dirty="0" err="1"/>
              <a:t>natural</a:t>
            </a:r>
            <a:r>
              <a:rPr lang="tr-TR" sz="1800" dirty="0"/>
              <a:t> </a:t>
            </a:r>
            <a:r>
              <a:rPr lang="tr-TR" sz="1800" dirty="0" err="1"/>
              <a:t>manner</a:t>
            </a:r>
            <a:r>
              <a:rPr lang="tr-TR" sz="1800" dirty="0"/>
              <a:t>. </a:t>
            </a:r>
            <a:r>
              <a:rPr lang="tr-TR" sz="1800" dirty="0" err="1"/>
              <a:t>It</a:t>
            </a:r>
            <a:r>
              <a:rPr lang="tr-TR" sz="1800" dirty="0"/>
              <a:t> is spread on </a:t>
            </a:r>
            <a:r>
              <a:rPr lang="tr-TR" sz="1800" dirty="0" err="1"/>
              <a:t>the</a:t>
            </a:r>
            <a:r>
              <a:rPr lang="tr-TR" sz="1800" dirty="0"/>
              <a:t> </a:t>
            </a:r>
            <a:r>
              <a:rPr lang="tr-TR" sz="1800" dirty="0" err="1"/>
              <a:t>bread</a:t>
            </a:r>
            <a:r>
              <a:rPr lang="tr-TR" sz="1800" dirty="0"/>
              <a:t> </a:t>
            </a:r>
            <a:r>
              <a:rPr lang="tr-TR" sz="1800" dirty="0" err="1"/>
              <a:t>with</a:t>
            </a:r>
            <a:r>
              <a:rPr lang="tr-TR" sz="1800" dirty="0"/>
              <a:t> </a:t>
            </a:r>
            <a:r>
              <a:rPr lang="tr-TR" sz="1800" dirty="0" err="1"/>
              <a:t>abomasum</a:t>
            </a:r>
            <a:r>
              <a:rPr lang="tr-TR" sz="1800" dirty="0"/>
              <a:t> </a:t>
            </a:r>
            <a:r>
              <a:rPr lang="tr-TR" sz="1800" dirty="0" err="1"/>
              <a:t>fat</a:t>
            </a:r>
            <a:r>
              <a:rPr lang="tr-TR" sz="1800" dirty="0"/>
              <a:t>. Poy, </a:t>
            </a:r>
            <a:r>
              <a:rPr lang="tr-TR" sz="1800" dirty="0" err="1"/>
              <a:t>with</a:t>
            </a:r>
            <a:r>
              <a:rPr lang="tr-TR" sz="1800" dirty="0"/>
              <a:t> a </a:t>
            </a:r>
            <a:r>
              <a:rPr lang="tr-TR" sz="1800" dirty="0" err="1"/>
              <a:t>magniﬁcent</a:t>
            </a:r>
            <a:r>
              <a:rPr lang="tr-TR" sz="1800" dirty="0"/>
              <a:t> </a:t>
            </a:r>
            <a:r>
              <a:rPr lang="tr-TR" sz="1800" dirty="0" err="1"/>
              <a:t>taste</a:t>
            </a:r>
            <a:r>
              <a:rPr lang="tr-TR" sz="1800" dirty="0"/>
              <a:t>, is </a:t>
            </a:r>
            <a:r>
              <a:rPr lang="tr-TR" sz="1800" dirty="0" err="1"/>
              <a:t>consumed</a:t>
            </a:r>
            <a:r>
              <a:rPr lang="tr-TR" sz="1800" dirty="0"/>
              <a:t> </a:t>
            </a:r>
            <a:r>
              <a:rPr lang="tr-TR" sz="1800" dirty="0" err="1"/>
              <a:t>regularly</a:t>
            </a:r>
            <a:r>
              <a:rPr lang="tr-TR" sz="1800" dirty="0"/>
              <a:t> in </a:t>
            </a:r>
            <a:r>
              <a:rPr lang="tr-TR" sz="1800" dirty="0" err="1"/>
              <a:t>our</a:t>
            </a:r>
            <a:r>
              <a:rPr lang="tr-TR" sz="1800" dirty="0"/>
              <a:t> </a:t>
            </a:r>
            <a:r>
              <a:rPr lang="tr-TR" sz="1800" dirty="0" err="1"/>
              <a:t>region</a:t>
            </a:r>
            <a:r>
              <a:rPr lang="tr-TR" sz="1800" dirty="0"/>
              <a:t>.</a:t>
            </a:r>
          </a:p>
          <a:p>
            <a:pPr indent="0" algn="just">
              <a:buNone/>
            </a:pPr>
            <a:r>
              <a:rPr lang="tr-TR" sz="2000" dirty="0"/>
              <a:t> </a:t>
            </a: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899592" y="5097832"/>
            <a:ext cx="7128792" cy="1270848"/>
          </a:xfrm>
          <a:prstGeom prst="rect">
            <a:avLst/>
          </a:prstGeom>
        </p:spPr>
      </p:pic>
    </p:spTree>
    <p:extLst>
      <p:ext uri="{BB962C8B-B14F-4D97-AF65-F5344CB8AC3E}">
        <p14:creationId xmlns:p14="http://schemas.microsoft.com/office/powerpoint/2010/main" val="33657647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04088"/>
            <a:ext cx="8147248" cy="1143000"/>
          </a:xfrm>
        </p:spPr>
        <p:txBody>
          <a:bodyPr>
            <a:normAutofit/>
          </a:bodyPr>
          <a:lstStyle/>
          <a:p>
            <a:pPr algn="ctr"/>
            <a:r>
              <a:rPr lang="tr-TR" sz="2800" dirty="0" err="1">
                <a:solidFill>
                  <a:schemeClr val="accent1">
                    <a:lumMod val="75000"/>
                  </a:schemeClr>
                </a:solidFill>
              </a:rPr>
              <a:t>Ahimehmet</a:t>
            </a:r>
            <a:r>
              <a:rPr lang="tr-TR" sz="2800" dirty="0">
                <a:solidFill>
                  <a:schemeClr val="accent1">
                    <a:lumMod val="75000"/>
                  </a:schemeClr>
                </a:solidFill>
              </a:rPr>
              <a:t> Keten </a:t>
            </a:r>
            <a:r>
              <a:rPr lang="tr-TR" sz="2800" dirty="0" smtClean="0">
                <a:solidFill>
                  <a:schemeClr val="accent1">
                    <a:lumMod val="75000"/>
                  </a:schemeClr>
                </a:solidFill>
              </a:rPr>
              <a:t>Helvası</a:t>
            </a:r>
            <a:br>
              <a:rPr lang="tr-TR" sz="2800" dirty="0" smtClean="0">
                <a:solidFill>
                  <a:schemeClr val="accent1">
                    <a:lumMod val="75000"/>
                  </a:schemeClr>
                </a:solidFill>
              </a:rPr>
            </a:br>
            <a:r>
              <a:rPr lang="tr-TR" sz="2800" dirty="0" smtClean="0">
                <a:solidFill>
                  <a:schemeClr val="accent1">
                    <a:lumMod val="75000"/>
                  </a:schemeClr>
                </a:solidFill>
              </a:rPr>
              <a:t>(</a:t>
            </a:r>
            <a:r>
              <a:rPr lang="tr-TR" sz="2800" dirty="0">
                <a:solidFill>
                  <a:schemeClr val="accent1">
                    <a:lumMod val="75000"/>
                  </a:schemeClr>
                </a:solidFill>
              </a:rPr>
              <a:t>Ahi Mehmet </a:t>
            </a:r>
            <a:r>
              <a:rPr lang="tr-TR" sz="2800" dirty="0" err="1">
                <a:solidFill>
                  <a:schemeClr val="accent1">
                    <a:lumMod val="75000"/>
                  </a:schemeClr>
                </a:solidFill>
              </a:rPr>
              <a:t>Cotton</a:t>
            </a:r>
            <a:r>
              <a:rPr lang="tr-TR" sz="2800" dirty="0">
                <a:solidFill>
                  <a:schemeClr val="accent1">
                    <a:lumMod val="75000"/>
                  </a:schemeClr>
                </a:solidFill>
              </a:rPr>
              <a:t> </a:t>
            </a:r>
            <a:r>
              <a:rPr lang="tr-TR" sz="2800" dirty="0" err="1" smtClean="0">
                <a:solidFill>
                  <a:schemeClr val="accent1">
                    <a:lumMod val="75000"/>
                  </a:schemeClr>
                </a:solidFill>
              </a:rPr>
              <a:t>CandyHelvası</a:t>
            </a:r>
            <a:r>
              <a:rPr lang="tr-TR" sz="2400" dirty="0" smtClean="0"/>
              <a:t>)</a:t>
            </a:r>
            <a:endParaRPr lang="tr-TR" sz="2400" dirty="0"/>
          </a:p>
        </p:txBody>
      </p:sp>
      <p:sp>
        <p:nvSpPr>
          <p:cNvPr id="3" name="İçerik Yer Tutucusu 2"/>
          <p:cNvSpPr>
            <a:spLocks noGrp="1"/>
          </p:cNvSpPr>
          <p:nvPr>
            <p:ph idx="1"/>
          </p:nvPr>
        </p:nvSpPr>
        <p:spPr/>
        <p:txBody>
          <a:bodyPr/>
          <a:lstStyle/>
          <a:p>
            <a:pPr marL="0" indent="0" algn="just">
              <a:buNone/>
            </a:pPr>
            <a:r>
              <a:rPr lang="tr-TR" sz="2000" dirty="0" smtClean="0"/>
              <a:t>   Ayrıca </a:t>
            </a:r>
            <a:r>
              <a:rPr lang="tr-TR" sz="2000" dirty="0"/>
              <a:t>kış aylarında </a:t>
            </a:r>
            <a:r>
              <a:rPr lang="tr-TR" sz="2000" dirty="0" err="1"/>
              <a:t>Ahimehmet</a:t>
            </a:r>
            <a:r>
              <a:rPr lang="tr-TR" sz="2000" dirty="0"/>
              <a:t> mahallesinde keten helvası yapma geleneği de devam etmektedir</a:t>
            </a:r>
            <a:r>
              <a:rPr lang="tr-TR" sz="2000" dirty="0" smtClean="0"/>
              <a:t>.</a:t>
            </a:r>
            <a:endParaRPr lang="tr-TR" sz="2000" dirty="0"/>
          </a:p>
          <a:p>
            <a:pPr marL="0" indent="0" algn="just">
              <a:buNone/>
            </a:pPr>
            <a:r>
              <a:rPr lang="tr-TR" sz="2000" dirty="0" smtClean="0"/>
              <a:t>   </a:t>
            </a:r>
            <a:r>
              <a:rPr lang="tr-TR" sz="2000" dirty="0" err="1" smtClean="0"/>
              <a:t>Also</a:t>
            </a:r>
            <a:r>
              <a:rPr lang="tr-TR" sz="2000" dirty="0"/>
              <a:t>, </a:t>
            </a:r>
            <a:r>
              <a:rPr lang="tr-TR" sz="2000" dirty="0" err="1"/>
              <a:t>the</a:t>
            </a:r>
            <a:r>
              <a:rPr lang="tr-TR" sz="2000" dirty="0"/>
              <a:t> </a:t>
            </a:r>
            <a:r>
              <a:rPr lang="tr-TR" sz="2000" dirty="0" err="1"/>
              <a:t>tradition</a:t>
            </a:r>
            <a:r>
              <a:rPr lang="tr-TR" sz="2000" dirty="0"/>
              <a:t> of </a:t>
            </a:r>
            <a:r>
              <a:rPr lang="tr-TR" sz="2000" dirty="0" err="1"/>
              <a:t>making</a:t>
            </a:r>
            <a:r>
              <a:rPr lang="tr-TR" sz="2000" dirty="0"/>
              <a:t> </a:t>
            </a:r>
            <a:r>
              <a:rPr lang="tr-TR" sz="2000" dirty="0" err="1"/>
              <a:t>cotton</a:t>
            </a:r>
            <a:r>
              <a:rPr lang="tr-TR" sz="2000" dirty="0"/>
              <a:t> </a:t>
            </a:r>
            <a:r>
              <a:rPr lang="tr-TR" sz="2000" dirty="0" err="1"/>
              <a:t>candy</a:t>
            </a:r>
            <a:r>
              <a:rPr lang="tr-TR" sz="2000" dirty="0"/>
              <a:t> </a:t>
            </a:r>
            <a:r>
              <a:rPr lang="tr-TR" sz="2000" dirty="0" err="1"/>
              <a:t>during</a:t>
            </a:r>
            <a:r>
              <a:rPr lang="tr-TR" sz="2000" dirty="0"/>
              <a:t> </a:t>
            </a:r>
            <a:r>
              <a:rPr lang="tr-TR" sz="2000" dirty="0" err="1"/>
              <a:t>winter</a:t>
            </a:r>
            <a:r>
              <a:rPr lang="tr-TR" sz="2000" dirty="0"/>
              <a:t> </a:t>
            </a:r>
            <a:r>
              <a:rPr lang="tr-TR" sz="2000" dirty="0" err="1"/>
              <a:t>continues</a:t>
            </a:r>
            <a:r>
              <a:rPr lang="tr-TR" sz="2000" dirty="0"/>
              <a:t> in </a:t>
            </a:r>
            <a:r>
              <a:rPr lang="tr-TR" sz="2000" dirty="0" err="1"/>
              <a:t>the</a:t>
            </a:r>
            <a:r>
              <a:rPr lang="tr-TR" sz="2000" dirty="0"/>
              <a:t> </a:t>
            </a:r>
            <a:r>
              <a:rPr lang="tr-TR" sz="2000" dirty="0" err="1"/>
              <a:t>Ahimehmetneighborhood</a:t>
            </a:r>
            <a:r>
              <a:rPr lang="tr-TR"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208215"/>
            <a:ext cx="2376264"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5" y="4199046"/>
            <a:ext cx="2376264"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208215"/>
            <a:ext cx="2304256"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10229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1600" dirty="0" smtClean="0"/>
              <a:t> </a:t>
            </a:r>
            <a:r>
              <a:rPr lang="tr-TR" sz="2800" i="1" dirty="0" err="1">
                <a:solidFill>
                  <a:schemeClr val="accent1">
                    <a:lumMod val="75000"/>
                  </a:schemeClr>
                </a:solidFill>
              </a:rPr>
              <a:t>Lütenitsa</a:t>
            </a:r>
            <a:r>
              <a:rPr lang="tr-TR" sz="2800" i="1" dirty="0">
                <a:solidFill>
                  <a:schemeClr val="accent1">
                    <a:lumMod val="75000"/>
                  </a:schemeClr>
                </a:solidFill>
              </a:rPr>
              <a:t> </a:t>
            </a:r>
            <a:r>
              <a:rPr lang="tr-TR" sz="1800" dirty="0" smtClean="0">
                <a:solidFill>
                  <a:schemeClr val="accent1">
                    <a:lumMod val="75000"/>
                  </a:schemeClr>
                </a:solidFill>
              </a:rPr>
              <a:t/>
            </a:r>
            <a:br>
              <a:rPr lang="tr-TR" sz="1800" dirty="0" smtClean="0">
                <a:solidFill>
                  <a:schemeClr val="accent1">
                    <a:lumMod val="75000"/>
                  </a:schemeClr>
                </a:solidFill>
              </a:rPr>
            </a:br>
            <a:r>
              <a:rPr lang="tr-TR" sz="1800" dirty="0" smtClean="0">
                <a:solidFill>
                  <a:schemeClr val="accent1">
                    <a:lumMod val="75000"/>
                  </a:schemeClr>
                </a:solidFill>
              </a:rPr>
              <a:t>Kahvaltılık </a:t>
            </a:r>
            <a:r>
              <a:rPr lang="tr-TR" sz="1800" dirty="0">
                <a:solidFill>
                  <a:schemeClr val="accent1">
                    <a:lumMod val="75000"/>
                  </a:schemeClr>
                </a:solidFill>
              </a:rPr>
              <a:t>Göçmen </a:t>
            </a:r>
            <a:r>
              <a:rPr lang="tr-TR" sz="1800" dirty="0" smtClean="0">
                <a:solidFill>
                  <a:schemeClr val="accent1">
                    <a:lumMod val="75000"/>
                  </a:schemeClr>
                </a:solidFill>
              </a:rPr>
              <a:t>Sosu</a:t>
            </a:r>
            <a:br>
              <a:rPr lang="tr-TR" sz="1800" dirty="0" smtClean="0">
                <a:solidFill>
                  <a:schemeClr val="accent1">
                    <a:lumMod val="75000"/>
                  </a:schemeClr>
                </a:solidFill>
              </a:rPr>
            </a:br>
            <a:r>
              <a:rPr lang="tr-TR" sz="1800" dirty="0" smtClean="0">
                <a:solidFill>
                  <a:schemeClr val="accent1">
                    <a:lumMod val="75000"/>
                  </a:schemeClr>
                </a:solidFill>
              </a:rPr>
              <a:t> </a:t>
            </a:r>
            <a:r>
              <a:rPr lang="tr-TR" sz="1800" dirty="0" err="1">
                <a:solidFill>
                  <a:schemeClr val="accent1">
                    <a:lumMod val="75000"/>
                  </a:schemeClr>
                </a:solidFill>
              </a:rPr>
              <a:t>Tomato</a:t>
            </a:r>
            <a:r>
              <a:rPr lang="tr-TR" sz="1800" dirty="0">
                <a:solidFill>
                  <a:schemeClr val="accent1">
                    <a:lumMod val="75000"/>
                  </a:schemeClr>
                </a:solidFill>
              </a:rPr>
              <a:t> </a:t>
            </a:r>
            <a:r>
              <a:rPr lang="tr-TR" sz="1800" dirty="0" err="1">
                <a:solidFill>
                  <a:schemeClr val="accent1">
                    <a:lumMod val="75000"/>
                  </a:schemeClr>
                </a:solidFill>
              </a:rPr>
              <a:t>Paste</a:t>
            </a:r>
            <a:r>
              <a:rPr lang="tr-TR" sz="1800" dirty="0">
                <a:solidFill>
                  <a:schemeClr val="accent1">
                    <a:lumMod val="75000"/>
                  </a:schemeClr>
                </a:solidFill>
              </a:rPr>
              <a:t>; </a:t>
            </a:r>
            <a:r>
              <a:rPr lang="tr-TR" sz="1800" dirty="0" err="1">
                <a:solidFill>
                  <a:schemeClr val="accent1">
                    <a:lumMod val="75000"/>
                  </a:schemeClr>
                </a:solidFill>
              </a:rPr>
              <a:t>Lutenitsa</a:t>
            </a:r>
            <a:r>
              <a:rPr lang="tr-TR" sz="1800" dirty="0">
                <a:solidFill>
                  <a:schemeClr val="accent1">
                    <a:lumMod val="75000"/>
                  </a:schemeClr>
                </a:solidFill>
              </a:rPr>
              <a:t> </a:t>
            </a:r>
            <a:r>
              <a:rPr lang="tr-TR" sz="1800" dirty="0" smtClean="0">
                <a:solidFill>
                  <a:schemeClr val="accent1">
                    <a:lumMod val="75000"/>
                  </a:schemeClr>
                </a:solidFill>
              </a:rPr>
              <a:t/>
            </a:r>
            <a:br>
              <a:rPr lang="tr-TR" sz="1800" dirty="0" smtClean="0">
                <a:solidFill>
                  <a:schemeClr val="accent1">
                    <a:lumMod val="75000"/>
                  </a:schemeClr>
                </a:solidFill>
              </a:rPr>
            </a:br>
            <a:r>
              <a:rPr lang="tr-TR" sz="1800" dirty="0" smtClean="0">
                <a:solidFill>
                  <a:schemeClr val="accent1">
                    <a:lumMod val="75000"/>
                  </a:schemeClr>
                </a:solidFill>
              </a:rPr>
              <a:t>(</a:t>
            </a:r>
            <a:r>
              <a:rPr lang="tr-TR" sz="1800" dirty="0" err="1">
                <a:solidFill>
                  <a:schemeClr val="accent1">
                    <a:lumMod val="75000"/>
                  </a:schemeClr>
                </a:solidFill>
              </a:rPr>
              <a:t>Refugee</a:t>
            </a:r>
            <a:r>
              <a:rPr lang="tr-TR" sz="1800" dirty="0">
                <a:solidFill>
                  <a:schemeClr val="accent1">
                    <a:lumMod val="75000"/>
                  </a:schemeClr>
                </a:solidFill>
              </a:rPr>
              <a:t> </a:t>
            </a:r>
            <a:r>
              <a:rPr lang="tr-TR" sz="1800" dirty="0" err="1">
                <a:solidFill>
                  <a:schemeClr val="accent1">
                    <a:lumMod val="75000"/>
                  </a:schemeClr>
                </a:solidFill>
              </a:rPr>
              <a:t>Sauce</a:t>
            </a:r>
            <a:r>
              <a:rPr lang="tr-TR" sz="1800" dirty="0">
                <a:solidFill>
                  <a:schemeClr val="accent1">
                    <a:lumMod val="75000"/>
                  </a:schemeClr>
                </a:solidFill>
              </a:rPr>
              <a:t> </a:t>
            </a:r>
            <a:r>
              <a:rPr lang="tr-TR" sz="1800" dirty="0" err="1">
                <a:solidFill>
                  <a:schemeClr val="accent1">
                    <a:lumMod val="75000"/>
                  </a:schemeClr>
                </a:solidFill>
              </a:rPr>
              <a:t>for</a:t>
            </a:r>
            <a:r>
              <a:rPr lang="tr-TR" sz="1800" dirty="0">
                <a:solidFill>
                  <a:schemeClr val="accent1">
                    <a:lumMod val="75000"/>
                  </a:schemeClr>
                </a:solidFill>
              </a:rPr>
              <a:t> </a:t>
            </a:r>
            <a:r>
              <a:rPr lang="tr-TR" sz="1800" dirty="0" err="1">
                <a:solidFill>
                  <a:schemeClr val="accent1">
                    <a:lumMod val="75000"/>
                  </a:schemeClr>
                </a:solidFill>
              </a:rPr>
              <a:t>Breakfast</a:t>
            </a:r>
            <a:r>
              <a:rPr lang="tr-TR" sz="1800" dirty="0">
                <a:solidFill>
                  <a:schemeClr val="accent1">
                    <a:lumMod val="75000"/>
                  </a:schemeClr>
                </a:solidFill>
              </a:rPr>
              <a:t>) </a:t>
            </a:r>
          </a:p>
        </p:txBody>
      </p:sp>
      <p:sp>
        <p:nvSpPr>
          <p:cNvPr id="3" name="İçerik Yer Tutucusu 2"/>
          <p:cNvSpPr>
            <a:spLocks noGrp="1"/>
          </p:cNvSpPr>
          <p:nvPr>
            <p:ph idx="1"/>
          </p:nvPr>
        </p:nvSpPr>
        <p:spPr/>
        <p:txBody>
          <a:bodyPr/>
          <a:lstStyle/>
          <a:p>
            <a:pPr marL="0" indent="0">
              <a:buNone/>
            </a:pPr>
            <a:r>
              <a:rPr lang="tr-TR" dirty="0" smtClean="0"/>
              <a:t>   </a:t>
            </a:r>
            <a:r>
              <a:rPr lang="tr-TR" sz="1800" dirty="0" err="1" smtClean="0"/>
              <a:t>Lütenitsa</a:t>
            </a:r>
            <a:r>
              <a:rPr lang="tr-TR" sz="1800" dirty="0"/>
              <a:t>; kırmızı biber, domates, patlıcan ana malzemeler olmak üzere çeşitli baharatlar eklenerek hazırlanan ve genellikle kahvaltılarda tüketilen bir sostur</a:t>
            </a:r>
            <a:r>
              <a:rPr lang="tr-TR" sz="1800" dirty="0" smtClean="0"/>
              <a:t>.</a:t>
            </a:r>
          </a:p>
          <a:p>
            <a:pPr marL="0" indent="0">
              <a:buNone/>
            </a:pPr>
            <a:r>
              <a:rPr lang="tr-TR" sz="1800" dirty="0" smtClean="0"/>
              <a:t>    </a:t>
            </a:r>
            <a:r>
              <a:rPr lang="tr-TR" sz="1800" dirty="0" err="1" smtClean="0"/>
              <a:t>Lutenitsa</a:t>
            </a:r>
            <a:r>
              <a:rPr lang="tr-TR" sz="1800" dirty="0"/>
              <a:t>; is a </a:t>
            </a:r>
            <a:r>
              <a:rPr lang="tr-TR" sz="1800" dirty="0" err="1"/>
              <a:t>sauce</a:t>
            </a:r>
            <a:r>
              <a:rPr lang="tr-TR" sz="1800" dirty="0"/>
              <a:t> </a:t>
            </a:r>
            <a:r>
              <a:rPr lang="tr-TR" sz="1800" dirty="0" err="1"/>
              <a:t>prepared</a:t>
            </a:r>
            <a:r>
              <a:rPr lang="tr-TR" sz="1800" dirty="0"/>
              <a:t> </a:t>
            </a:r>
            <a:r>
              <a:rPr lang="tr-TR" sz="1800" dirty="0" err="1"/>
              <a:t>by</a:t>
            </a:r>
            <a:r>
              <a:rPr lang="tr-TR" sz="1800" dirty="0"/>
              <a:t> </a:t>
            </a:r>
            <a:r>
              <a:rPr lang="tr-TR" sz="1800" dirty="0" err="1"/>
              <a:t>using</a:t>
            </a:r>
            <a:r>
              <a:rPr lang="tr-TR" sz="1800" dirty="0"/>
              <a:t> </a:t>
            </a:r>
            <a:r>
              <a:rPr lang="tr-TR" sz="1800" dirty="0" err="1"/>
              <a:t>the</a:t>
            </a:r>
            <a:r>
              <a:rPr lang="tr-TR" sz="1800" dirty="0"/>
              <a:t> main </a:t>
            </a:r>
            <a:r>
              <a:rPr lang="tr-TR" sz="1800" dirty="0" err="1"/>
              <a:t>ingredients</a:t>
            </a:r>
            <a:r>
              <a:rPr lang="tr-TR" sz="1800" dirty="0"/>
              <a:t> of </a:t>
            </a:r>
            <a:r>
              <a:rPr lang="tr-TR" sz="1800" dirty="0" err="1"/>
              <a:t>red</a:t>
            </a:r>
            <a:r>
              <a:rPr lang="tr-TR" sz="1800" dirty="0"/>
              <a:t> </a:t>
            </a:r>
            <a:r>
              <a:rPr lang="tr-TR" sz="1800" dirty="0" err="1"/>
              <a:t>pepper</a:t>
            </a:r>
            <a:r>
              <a:rPr lang="tr-TR" sz="1800" dirty="0"/>
              <a:t>, </a:t>
            </a:r>
            <a:r>
              <a:rPr lang="tr-TR" sz="1800" dirty="0" err="1"/>
              <a:t>tomato</a:t>
            </a:r>
            <a:r>
              <a:rPr lang="tr-TR" sz="1800" dirty="0"/>
              <a:t>, </a:t>
            </a:r>
            <a:r>
              <a:rPr lang="tr-TR" sz="1800" dirty="0" err="1"/>
              <a:t>eggplant</a:t>
            </a:r>
            <a:r>
              <a:rPr lang="tr-TR" sz="1800" dirty="0"/>
              <a:t> </a:t>
            </a:r>
            <a:r>
              <a:rPr lang="tr-TR" sz="1800" dirty="0" err="1"/>
              <a:t>and</a:t>
            </a:r>
            <a:r>
              <a:rPr lang="tr-TR" sz="1800" dirty="0"/>
              <a:t> </a:t>
            </a:r>
            <a:r>
              <a:rPr lang="tr-TR" sz="1800" dirty="0" err="1"/>
              <a:t>also</a:t>
            </a:r>
            <a:r>
              <a:rPr lang="tr-TR" sz="1800" dirty="0"/>
              <a:t> </a:t>
            </a:r>
            <a:r>
              <a:rPr lang="tr-TR" sz="1800" dirty="0" err="1"/>
              <a:t>spices</a:t>
            </a:r>
            <a:r>
              <a:rPr lang="tr-TR" sz="1800" dirty="0"/>
              <a:t>.</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29000"/>
            <a:ext cx="4896544" cy="177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54770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836712"/>
            <a:ext cx="6264696" cy="432048"/>
          </a:xfrm>
        </p:spPr>
        <p:txBody>
          <a:bodyPr>
            <a:noAutofit/>
          </a:bodyPr>
          <a:lstStyle/>
          <a:p>
            <a:pPr algn="ctr"/>
            <a:r>
              <a:rPr lang="tr-TR" sz="2400" dirty="0">
                <a:solidFill>
                  <a:schemeClr val="accent1">
                    <a:lumMod val="75000"/>
                  </a:schemeClr>
                </a:solidFill>
              </a:rPr>
              <a:t>YÖRESEL GİYSİ VE AKSESUARLAR </a:t>
            </a:r>
            <a:r>
              <a:rPr lang="tr-TR" sz="2400" dirty="0" smtClean="0">
                <a:solidFill>
                  <a:schemeClr val="accent1">
                    <a:lumMod val="75000"/>
                  </a:schemeClr>
                </a:solidFill>
              </a:rPr>
              <a:t/>
            </a:r>
            <a:br>
              <a:rPr lang="tr-TR" sz="2400" dirty="0" smtClean="0">
                <a:solidFill>
                  <a:schemeClr val="accent1">
                    <a:lumMod val="75000"/>
                  </a:schemeClr>
                </a:solidFill>
              </a:rPr>
            </a:br>
            <a:r>
              <a:rPr lang="tr-TR" sz="2400" dirty="0" smtClean="0">
                <a:solidFill>
                  <a:schemeClr val="accent1">
                    <a:lumMod val="75000"/>
                  </a:schemeClr>
                </a:solidFill>
              </a:rPr>
              <a:t>(</a:t>
            </a:r>
            <a:r>
              <a:rPr lang="tr-TR" sz="2400" dirty="0">
                <a:solidFill>
                  <a:schemeClr val="accent1">
                    <a:lumMod val="75000"/>
                  </a:schemeClr>
                </a:solidFill>
              </a:rPr>
              <a:t>REGIONAL CLOTHES AND </a:t>
            </a:r>
            <a:r>
              <a:rPr lang="tr-TR" sz="2400" dirty="0" smtClean="0">
                <a:solidFill>
                  <a:schemeClr val="accent1">
                    <a:lumMod val="75000"/>
                  </a:schemeClr>
                </a:solidFill>
              </a:rPr>
              <a:t>ACCESSORIES</a:t>
            </a:r>
            <a:r>
              <a:rPr lang="tr-TR" sz="2400" dirty="0">
                <a:solidFill>
                  <a:schemeClr val="accent1">
                    <a:lumMod val="75000"/>
                  </a:schemeClr>
                </a:solidFill>
              </a:rPr>
              <a:t/>
            </a:r>
            <a:br>
              <a:rPr lang="tr-TR" sz="2400" dirty="0">
                <a:solidFill>
                  <a:schemeClr val="accent1">
                    <a:lumMod val="75000"/>
                  </a:schemeClr>
                </a:solidFill>
              </a:rPr>
            </a:br>
            <a:endParaRPr lang="tr-TR" sz="2400" dirty="0">
              <a:solidFill>
                <a:schemeClr val="accent1">
                  <a:lumMod val="75000"/>
                </a:schemeClr>
              </a:solidFill>
            </a:endParaRPr>
          </a:p>
        </p:txBody>
      </p:sp>
      <p:sp>
        <p:nvSpPr>
          <p:cNvPr id="3" name="İçerik Yer Tutucusu 2"/>
          <p:cNvSpPr>
            <a:spLocks noGrp="1"/>
          </p:cNvSpPr>
          <p:nvPr>
            <p:ph idx="1"/>
          </p:nvPr>
        </p:nvSpPr>
        <p:spPr>
          <a:xfrm>
            <a:off x="611560" y="1484784"/>
            <a:ext cx="7160840" cy="4392488"/>
          </a:xfrm>
        </p:spPr>
        <p:txBody>
          <a:bodyPr>
            <a:noAutofit/>
          </a:bodyPr>
          <a:lstStyle/>
          <a:p>
            <a:r>
              <a:rPr lang="tr-TR" sz="1600" dirty="0" err="1" smtClean="0"/>
              <a:t>Grep</a:t>
            </a:r>
            <a:r>
              <a:rPr lang="tr-TR" sz="1600" dirty="0" smtClean="0"/>
              <a:t> </a:t>
            </a:r>
            <a:r>
              <a:rPr lang="tr-TR" sz="1600" dirty="0"/>
              <a:t>(</a:t>
            </a:r>
            <a:r>
              <a:rPr lang="tr-TR" sz="1600" dirty="0" err="1"/>
              <a:t>Grep</a:t>
            </a:r>
            <a:r>
              <a:rPr lang="tr-TR" sz="1600" dirty="0"/>
              <a:t>):     Buna yazma, çember, tülbent, </a:t>
            </a:r>
            <a:r>
              <a:rPr lang="tr-TR" sz="1600" dirty="0" err="1"/>
              <a:t>şami</a:t>
            </a:r>
            <a:r>
              <a:rPr lang="tr-TR" sz="1600" dirty="0"/>
              <a:t>, kıvrak, tartma ve </a:t>
            </a:r>
            <a:r>
              <a:rPr lang="tr-TR" sz="1600" dirty="0" err="1"/>
              <a:t>vala</a:t>
            </a:r>
            <a:r>
              <a:rPr lang="tr-TR" sz="1600" dirty="0"/>
              <a:t> da denir. Kare biçimindedir. </a:t>
            </a:r>
            <a:endParaRPr lang="tr-TR" sz="1600" dirty="0" smtClean="0"/>
          </a:p>
          <a:p>
            <a:r>
              <a:rPr lang="tr-TR" sz="1600" dirty="0" err="1" smtClean="0"/>
              <a:t>This</a:t>
            </a:r>
            <a:r>
              <a:rPr lang="tr-TR" sz="1600" dirty="0" smtClean="0"/>
              <a:t> </a:t>
            </a:r>
            <a:r>
              <a:rPr lang="tr-TR" sz="1600" dirty="0"/>
              <a:t>is </a:t>
            </a:r>
            <a:r>
              <a:rPr lang="tr-TR" sz="1600" dirty="0" err="1"/>
              <a:t>also</a:t>
            </a:r>
            <a:r>
              <a:rPr lang="tr-TR" sz="1600" dirty="0"/>
              <a:t> </a:t>
            </a:r>
            <a:r>
              <a:rPr lang="tr-TR" sz="1600" dirty="0" err="1"/>
              <a:t>calledyazma</a:t>
            </a:r>
            <a:r>
              <a:rPr lang="tr-TR" sz="1600" dirty="0"/>
              <a:t>, </a:t>
            </a:r>
            <a:r>
              <a:rPr lang="tr-TR" sz="1600" dirty="0" err="1"/>
              <a:t>cember</a:t>
            </a:r>
            <a:r>
              <a:rPr lang="tr-TR" sz="1600" dirty="0"/>
              <a:t>, </a:t>
            </a:r>
            <a:r>
              <a:rPr lang="tr-TR" sz="1600" dirty="0" err="1"/>
              <a:t>kerchief</a:t>
            </a:r>
            <a:r>
              <a:rPr lang="tr-TR" sz="1600" dirty="0"/>
              <a:t>, </a:t>
            </a:r>
            <a:r>
              <a:rPr lang="tr-TR" sz="1600" dirty="0" err="1"/>
              <a:t>cheesecloth</a:t>
            </a:r>
            <a:r>
              <a:rPr lang="tr-TR" sz="1600" dirty="0"/>
              <a:t>, </a:t>
            </a:r>
            <a:r>
              <a:rPr lang="tr-TR" sz="1600" dirty="0" err="1"/>
              <a:t>sami</a:t>
            </a:r>
            <a:r>
              <a:rPr lang="tr-TR" sz="1600" dirty="0"/>
              <a:t>, </a:t>
            </a:r>
            <a:r>
              <a:rPr lang="tr-TR" sz="1600" dirty="0" err="1"/>
              <a:t>kivrak</a:t>
            </a:r>
            <a:r>
              <a:rPr lang="tr-TR" sz="1600" dirty="0"/>
              <a:t>, tartma </a:t>
            </a:r>
            <a:r>
              <a:rPr lang="tr-TR" sz="1600" dirty="0" err="1"/>
              <a:t>and</a:t>
            </a:r>
            <a:r>
              <a:rPr lang="tr-TR" sz="1600" dirty="0"/>
              <a:t> </a:t>
            </a:r>
            <a:r>
              <a:rPr lang="tr-TR" sz="1600" dirty="0" err="1"/>
              <a:t>vala</a:t>
            </a:r>
            <a:r>
              <a:rPr lang="tr-TR" sz="1600" dirty="0"/>
              <a:t>. </a:t>
            </a:r>
            <a:r>
              <a:rPr lang="tr-TR" sz="1600" dirty="0" err="1"/>
              <a:t>It</a:t>
            </a:r>
            <a:r>
              <a:rPr lang="tr-TR" sz="1600" dirty="0"/>
              <a:t> is </a:t>
            </a:r>
            <a:r>
              <a:rPr lang="tr-TR" sz="1600" dirty="0" err="1"/>
              <a:t>square</a:t>
            </a:r>
            <a:r>
              <a:rPr lang="tr-TR" sz="1600" dirty="0"/>
              <a:t> </a:t>
            </a:r>
            <a:r>
              <a:rPr lang="tr-TR" sz="1600" dirty="0" err="1"/>
              <a:t>shaped</a:t>
            </a:r>
            <a:r>
              <a:rPr lang="tr-TR" sz="1600" dirty="0"/>
              <a:t>. </a:t>
            </a:r>
            <a:endParaRPr lang="tr-TR" sz="1600" dirty="0" smtClean="0"/>
          </a:p>
          <a:p>
            <a:r>
              <a:rPr lang="tr-TR" sz="1600" dirty="0" smtClean="0"/>
              <a:t>Fistan(Fistan</a:t>
            </a:r>
            <a:r>
              <a:rPr lang="tr-TR" sz="1600" dirty="0"/>
              <a:t>):     Buna mintan da denir. Bugünkü gömlek görevini yapar, şalvarın üstüne giyilir. Şile bezinden, basmadan, divitinden yapılır; önü düğmelidir.   </a:t>
            </a:r>
            <a:endParaRPr lang="tr-TR" sz="1600" dirty="0" smtClean="0"/>
          </a:p>
          <a:p>
            <a:r>
              <a:rPr lang="tr-TR" sz="1600" dirty="0" smtClean="0"/>
              <a:t> </a:t>
            </a:r>
            <a:r>
              <a:rPr lang="tr-TR" sz="1600" dirty="0" err="1"/>
              <a:t>It</a:t>
            </a:r>
            <a:r>
              <a:rPr lang="tr-TR" sz="1600" dirty="0"/>
              <a:t> is </a:t>
            </a:r>
            <a:r>
              <a:rPr lang="tr-TR" sz="1600" dirty="0" err="1"/>
              <a:t>also</a:t>
            </a:r>
            <a:r>
              <a:rPr lang="tr-TR" sz="1600" dirty="0"/>
              <a:t> </a:t>
            </a:r>
            <a:r>
              <a:rPr lang="tr-TR" sz="1600" dirty="0" err="1"/>
              <a:t>called</a:t>
            </a:r>
            <a:r>
              <a:rPr lang="tr-TR" sz="1600" dirty="0"/>
              <a:t> mintan. </a:t>
            </a:r>
            <a:r>
              <a:rPr lang="tr-TR" sz="1600" dirty="0" err="1"/>
              <a:t>It</a:t>
            </a:r>
            <a:r>
              <a:rPr lang="tr-TR" sz="1600" dirty="0"/>
              <a:t> </a:t>
            </a:r>
            <a:r>
              <a:rPr lang="tr-TR" sz="1600" dirty="0" err="1"/>
              <a:t>serves</a:t>
            </a:r>
            <a:r>
              <a:rPr lang="tr-TR" sz="1600" dirty="0"/>
              <a:t> </a:t>
            </a:r>
            <a:r>
              <a:rPr lang="tr-TR" sz="1600" dirty="0" err="1"/>
              <a:t>like</a:t>
            </a:r>
            <a:r>
              <a:rPr lang="tr-TR" sz="1600" dirty="0"/>
              <a:t> </a:t>
            </a:r>
            <a:r>
              <a:rPr lang="tr-TR" sz="1600" dirty="0" err="1"/>
              <a:t>the</a:t>
            </a:r>
            <a:r>
              <a:rPr lang="tr-TR" sz="1600" dirty="0"/>
              <a:t> </a:t>
            </a:r>
            <a:r>
              <a:rPr lang="tr-TR" sz="1600" dirty="0" err="1"/>
              <a:t>shirts</a:t>
            </a:r>
            <a:r>
              <a:rPr lang="tr-TR" sz="1600" dirty="0"/>
              <a:t> </a:t>
            </a:r>
            <a:r>
              <a:rPr lang="tr-TR" sz="1600" dirty="0" err="1"/>
              <a:t>used</a:t>
            </a:r>
            <a:r>
              <a:rPr lang="tr-TR" sz="1600" dirty="0"/>
              <a:t> </a:t>
            </a:r>
            <a:r>
              <a:rPr lang="tr-TR" sz="1600" dirty="0" err="1"/>
              <a:t>today</a:t>
            </a:r>
            <a:r>
              <a:rPr lang="tr-TR" sz="1600" dirty="0"/>
              <a:t> </a:t>
            </a:r>
            <a:r>
              <a:rPr lang="tr-TR" sz="1600" dirty="0" err="1"/>
              <a:t>and</a:t>
            </a:r>
            <a:r>
              <a:rPr lang="tr-TR" sz="1600" dirty="0"/>
              <a:t> is </a:t>
            </a:r>
            <a:r>
              <a:rPr lang="tr-TR" sz="1600" dirty="0" err="1"/>
              <a:t>wornon</a:t>
            </a:r>
            <a:r>
              <a:rPr lang="tr-TR" sz="1600" dirty="0"/>
              <a:t> top of </a:t>
            </a:r>
            <a:r>
              <a:rPr lang="tr-TR" sz="1600" dirty="0" err="1"/>
              <a:t>shalvar</a:t>
            </a:r>
            <a:r>
              <a:rPr lang="tr-TR" sz="1600" dirty="0"/>
              <a:t>. </a:t>
            </a:r>
            <a:r>
              <a:rPr lang="tr-TR" sz="1600" dirty="0" err="1"/>
              <a:t>It</a:t>
            </a:r>
            <a:r>
              <a:rPr lang="tr-TR" sz="1600" dirty="0"/>
              <a:t> is </a:t>
            </a:r>
            <a:r>
              <a:rPr lang="tr-TR" sz="1600" dirty="0" err="1"/>
              <a:t>made</a:t>
            </a:r>
            <a:r>
              <a:rPr lang="tr-TR" sz="1600" dirty="0"/>
              <a:t> of </a:t>
            </a:r>
            <a:r>
              <a:rPr lang="tr-TR" sz="1600" dirty="0" err="1"/>
              <a:t>gauze</a:t>
            </a:r>
            <a:r>
              <a:rPr lang="tr-TR" sz="1600" dirty="0"/>
              <a:t> </a:t>
            </a:r>
            <a:r>
              <a:rPr lang="tr-TR" sz="1600" dirty="0" err="1"/>
              <a:t>cloth</a:t>
            </a:r>
            <a:r>
              <a:rPr lang="tr-TR" sz="1600" dirty="0"/>
              <a:t>. </a:t>
            </a:r>
            <a:r>
              <a:rPr lang="tr-TR" sz="1600" dirty="0" err="1"/>
              <a:t>It</a:t>
            </a:r>
            <a:r>
              <a:rPr lang="tr-TR" sz="1600" dirty="0"/>
              <a:t> ıs </a:t>
            </a:r>
            <a:r>
              <a:rPr lang="tr-TR" sz="1600" dirty="0" err="1"/>
              <a:t>made</a:t>
            </a:r>
            <a:r>
              <a:rPr lang="tr-TR" sz="1600" dirty="0"/>
              <a:t> of </a:t>
            </a:r>
            <a:r>
              <a:rPr lang="tr-TR" sz="1600" dirty="0" err="1"/>
              <a:t>patterned</a:t>
            </a:r>
            <a:r>
              <a:rPr lang="tr-TR" sz="1600" dirty="0"/>
              <a:t> </a:t>
            </a:r>
            <a:r>
              <a:rPr lang="tr-TR" sz="1600" dirty="0" err="1"/>
              <a:t>and</a:t>
            </a:r>
            <a:r>
              <a:rPr lang="tr-TR" sz="1600" dirty="0"/>
              <a:t> </a:t>
            </a:r>
            <a:r>
              <a:rPr lang="tr-TR" sz="1600" dirty="0" err="1"/>
              <a:t>printed</a:t>
            </a:r>
            <a:r>
              <a:rPr lang="tr-TR" sz="1600" dirty="0"/>
              <a:t> </a:t>
            </a:r>
            <a:r>
              <a:rPr lang="tr-TR" sz="1600" dirty="0" err="1"/>
              <a:t>fabrics</a:t>
            </a:r>
            <a:r>
              <a:rPr lang="tr-TR" sz="1600" dirty="0"/>
              <a:t>. </a:t>
            </a:r>
            <a:r>
              <a:rPr lang="tr-TR" sz="1600" dirty="0" err="1"/>
              <a:t>It</a:t>
            </a:r>
            <a:r>
              <a:rPr lang="tr-TR" sz="1600" dirty="0"/>
              <a:t> has </a:t>
            </a:r>
            <a:r>
              <a:rPr lang="tr-TR" sz="1600" dirty="0" err="1"/>
              <a:t>buttons</a:t>
            </a:r>
            <a:r>
              <a:rPr lang="tr-TR" sz="1600" dirty="0"/>
              <a:t> in </a:t>
            </a:r>
            <a:r>
              <a:rPr lang="tr-TR" sz="1600" dirty="0" err="1"/>
              <a:t>the</a:t>
            </a:r>
            <a:r>
              <a:rPr lang="tr-TR" sz="1600" dirty="0"/>
              <a:t> </a:t>
            </a:r>
            <a:r>
              <a:rPr lang="tr-TR" sz="1600" dirty="0" err="1"/>
              <a:t>front</a:t>
            </a:r>
            <a:r>
              <a:rPr lang="tr-TR" sz="1600" dirty="0" smtClean="0"/>
              <a:t>.</a:t>
            </a:r>
          </a:p>
          <a:p>
            <a:r>
              <a:rPr lang="tr-TR" sz="1600" dirty="0" smtClean="0"/>
              <a:t> </a:t>
            </a:r>
            <a:r>
              <a:rPr lang="tr-TR" sz="1600" dirty="0"/>
              <a:t>Cepken:     Gömleğin üzerine giyilir, yelek de denir. Saten ya da ipekten yapılır, alıcı renklerle süslenir. Ön kısmı işlemeli olanları da vardır. Bazıları sırmalarla süslenir.    </a:t>
            </a:r>
            <a:endParaRPr lang="tr-TR" sz="1600" dirty="0" smtClean="0"/>
          </a:p>
          <a:p>
            <a:r>
              <a:rPr lang="tr-TR" sz="1600" dirty="0" smtClean="0"/>
              <a:t> </a:t>
            </a:r>
            <a:r>
              <a:rPr lang="tr-TR" sz="1600" dirty="0" err="1"/>
              <a:t>It</a:t>
            </a:r>
            <a:r>
              <a:rPr lang="tr-TR" sz="1600" dirty="0"/>
              <a:t> is </a:t>
            </a:r>
            <a:r>
              <a:rPr lang="tr-TR" sz="1600" dirty="0" err="1"/>
              <a:t>worn</a:t>
            </a:r>
            <a:r>
              <a:rPr lang="tr-TR" sz="1600" dirty="0"/>
              <a:t> </a:t>
            </a:r>
            <a:r>
              <a:rPr lang="tr-TR" sz="1600" dirty="0" err="1"/>
              <a:t>over</a:t>
            </a:r>
            <a:r>
              <a:rPr lang="tr-TR" sz="1600" dirty="0"/>
              <a:t> </a:t>
            </a:r>
            <a:r>
              <a:rPr lang="tr-TR" sz="1600" dirty="0" err="1"/>
              <a:t>the</a:t>
            </a:r>
            <a:r>
              <a:rPr lang="tr-TR" sz="1600" dirty="0"/>
              <a:t> </a:t>
            </a:r>
            <a:r>
              <a:rPr lang="tr-TR" sz="1600" dirty="0" err="1"/>
              <a:t>shirt</a:t>
            </a:r>
            <a:r>
              <a:rPr lang="tr-TR" sz="1600" dirty="0"/>
              <a:t> </a:t>
            </a:r>
            <a:r>
              <a:rPr lang="tr-TR" sz="1600" dirty="0" err="1"/>
              <a:t>and</a:t>
            </a:r>
            <a:r>
              <a:rPr lang="tr-TR" sz="1600" dirty="0"/>
              <a:t> is </a:t>
            </a:r>
            <a:r>
              <a:rPr lang="tr-TR" sz="1600" dirty="0" err="1"/>
              <a:t>also</a:t>
            </a:r>
            <a:r>
              <a:rPr lang="tr-TR" sz="1600" dirty="0"/>
              <a:t> </a:t>
            </a:r>
            <a:r>
              <a:rPr lang="tr-TR" sz="1600" dirty="0" err="1"/>
              <a:t>called</a:t>
            </a:r>
            <a:r>
              <a:rPr lang="tr-TR" sz="1600" dirty="0"/>
              <a:t> </a:t>
            </a:r>
            <a:r>
              <a:rPr lang="tr-TR" sz="1600" dirty="0" err="1"/>
              <a:t>vest</a:t>
            </a:r>
            <a:r>
              <a:rPr lang="tr-TR" sz="1600" dirty="0"/>
              <a:t>. </a:t>
            </a:r>
            <a:r>
              <a:rPr lang="tr-TR" sz="1600" dirty="0" err="1"/>
              <a:t>It</a:t>
            </a:r>
            <a:r>
              <a:rPr lang="tr-TR" sz="1600" dirty="0"/>
              <a:t> is </a:t>
            </a:r>
            <a:r>
              <a:rPr lang="tr-TR" sz="1600" dirty="0" err="1"/>
              <a:t>made</a:t>
            </a:r>
            <a:r>
              <a:rPr lang="tr-TR" sz="1600" dirty="0"/>
              <a:t> of </a:t>
            </a:r>
            <a:r>
              <a:rPr lang="tr-TR" sz="1600" dirty="0" err="1"/>
              <a:t>satin</a:t>
            </a:r>
            <a:r>
              <a:rPr lang="tr-TR" sz="1600" dirty="0"/>
              <a:t> </a:t>
            </a:r>
            <a:r>
              <a:rPr lang="tr-TR" sz="1600" dirty="0" err="1"/>
              <a:t>or</a:t>
            </a:r>
            <a:r>
              <a:rPr lang="tr-TR" sz="1600" dirty="0"/>
              <a:t> silk </a:t>
            </a:r>
            <a:r>
              <a:rPr lang="tr-TR" sz="1600" dirty="0" err="1"/>
              <a:t>and</a:t>
            </a:r>
            <a:r>
              <a:rPr lang="tr-TR" sz="1600" dirty="0"/>
              <a:t> is </a:t>
            </a:r>
            <a:r>
              <a:rPr lang="tr-TR" sz="1600" dirty="0" err="1"/>
              <a:t>decorated</a:t>
            </a:r>
            <a:r>
              <a:rPr lang="tr-TR" sz="1600" dirty="0"/>
              <a:t> </a:t>
            </a:r>
            <a:r>
              <a:rPr lang="tr-TR" sz="1600" dirty="0" err="1"/>
              <a:t>with</a:t>
            </a:r>
            <a:r>
              <a:rPr lang="tr-TR" sz="1600" dirty="0"/>
              <a:t> </a:t>
            </a:r>
            <a:r>
              <a:rPr lang="tr-TR" sz="1600" dirty="0" err="1"/>
              <a:t>eye-catching</a:t>
            </a:r>
            <a:r>
              <a:rPr lang="tr-TR" sz="1600" dirty="0"/>
              <a:t> </a:t>
            </a:r>
            <a:r>
              <a:rPr lang="tr-TR" sz="1600" dirty="0" err="1"/>
              <a:t>colors</a:t>
            </a:r>
            <a:r>
              <a:rPr lang="tr-TR" sz="1600" dirty="0"/>
              <a:t>. </a:t>
            </a:r>
            <a:r>
              <a:rPr lang="tr-TR" sz="1600" dirty="0" err="1"/>
              <a:t>There</a:t>
            </a:r>
            <a:r>
              <a:rPr lang="tr-TR" sz="1600" dirty="0"/>
              <a:t> </a:t>
            </a:r>
            <a:r>
              <a:rPr lang="tr-TR" sz="1600" dirty="0" err="1"/>
              <a:t>some</a:t>
            </a:r>
            <a:r>
              <a:rPr lang="tr-TR" sz="1600" dirty="0"/>
              <a:t> </a:t>
            </a:r>
            <a:r>
              <a:rPr lang="tr-TR" sz="1600" dirty="0" err="1"/>
              <a:t>that</a:t>
            </a:r>
            <a:r>
              <a:rPr lang="tr-TR" sz="1600" dirty="0"/>
              <a:t> </a:t>
            </a:r>
            <a:r>
              <a:rPr lang="tr-TR" sz="1600" dirty="0" err="1"/>
              <a:t>have</a:t>
            </a:r>
            <a:r>
              <a:rPr lang="tr-TR" sz="1600" dirty="0"/>
              <a:t> </a:t>
            </a:r>
            <a:r>
              <a:rPr lang="tr-TR" sz="1600" dirty="0" err="1"/>
              <a:t>embroideries</a:t>
            </a:r>
            <a:r>
              <a:rPr lang="tr-TR" sz="1600" dirty="0"/>
              <a:t> in </a:t>
            </a:r>
            <a:r>
              <a:rPr lang="tr-TR" sz="1600" dirty="0" err="1"/>
              <a:t>the</a:t>
            </a:r>
            <a:r>
              <a:rPr lang="tr-TR" sz="1600" dirty="0"/>
              <a:t> </a:t>
            </a:r>
            <a:r>
              <a:rPr lang="tr-TR" sz="1600" dirty="0" err="1"/>
              <a:t>front</a:t>
            </a:r>
            <a:r>
              <a:rPr lang="tr-TR" sz="1600" dirty="0"/>
              <a:t> </a:t>
            </a:r>
            <a:r>
              <a:rPr lang="tr-TR" sz="1600" dirty="0" err="1"/>
              <a:t>part</a:t>
            </a:r>
            <a:r>
              <a:rPr lang="tr-TR" sz="1600" dirty="0"/>
              <a:t>. </a:t>
            </a:r>
            <a:r>
              <a:rPr lang="tr-TR" sz="1600" dirty="0" err="1"/>
              <a:t>Some</a:t>
            </a:r>
            <a:r>
              <a:rPr lang="tr-TR" sz="1600" dirty="0"/>
              <a:t> </a:t>
            </a:r>
            <a:r>
              <a:rPr lang="tr-TR" sz="1600" dirty="0" err="1"/>
              <a:t>are</a:t>
            </a:r>
            <a:r>
              <a:rPr lang="tr-TR" sz="1600" dirty="0"/>
              <a:t> </a:t>
            </a:r>
            <a:r>
              <a:rPr lang="tr-TR" sz="1600" dirty="0" err="1"/>
              <a:t>decorated</a:t>
            </a:r>
            <a:r>
              <a:rPr lang="tr-TR" sz="1600" dirty="0"/>
              <a:t> </a:t>
            </a:r>
            <a:r>
              <a:rPr lang="tr-TR" sz="1600" dirty="0" err="1"/>
              <a:t>with</a:t>
            </a:r>
            <a:r>
              <a:rPr lang="tr-TR" sz="1600" dirty="0"/>
              <a:t> </a:t>
            </a:r>
            <a:r>
              <a:rPr lang="tr-TR" sz="1600" dirty="0" err="1"/>
              <a:t>silver</a:t>
            </a:r>
            <a:r>
              <a:rPr lang="tr-TR" sz="1600" dirty="0"/>
              <a:t> </a:t>
            </a:r>
            <a:r>
              <a:rPr lang="tr-TR" sz="1600" dirty="0" err="1"/>
              <a:t>ropes</a:t>
            </a:r>
            <a:r>
              <a:rPr lang="tr-TR" sz="1600" dirty="0"/>
              <a:t> </a:t>
            </a:r>
            <a:r>
              <a:rPr lang="tr-TR" sz="1600" dirty="0" err="1"/>
              <a:t>and</a:t>
            </a:r>
            <a:r>
              <a:rPr lang="tr-TR" sz="1600" dirty="0"/>
              <a:t> </a:t>
            </a:r>
            <a:r>
              <a:rPr lang="tr-TR" sz="1600" dirty="0" err="1"/>
              <a:t>laces</a:t>
            </a:r>
            <a:r>
              <a:rPr lang="tr-TR" sz="1600" dirty="0"/>
              <a:t>. </a:t>
            </a:r>
          </a:p>
        </p:txBody>
      </p:sp>
    </p:spTree>
    <p:extLst>
      <p:ext uri="{BB962C8B-B14F-4D97-AF65-F5344CB8AC3E}">
        <p14:creationId xmlns:p14="http://schemas.microsoft.com/office/powerpoint/2010/main" val="185042089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1143000"/>
          </a:xfrm>
        </p:spPr>
        <p:txBody>
          <a:bodyPr/>
          <a:lstStyle/>
          <a:p>
            <a:pPr algn="ctr"/>
            <a:r>
              <a:rPr lang="tr-TR" i="1" dirty="0" smtClean="0"/>
              <a:t>Yöresel Kadın </a:t>
            </a:r>
            <a:r>
              <a:rPr lang="tr-TR" i="1" dirty="0" err="1"/>
              <a:t>G</a:t>
            </a:r>
            <a:r>
              <a:rPr lang="tr-TR" i="1" dirty="0" err="1" smtClean="0"/>
              <a:t>iyisisi</a:t>
            </a:r>
            <a:endParaRPr lang="tr-TR" i="1"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11760" y="2492896"/>
            <a:ext cx="4680519" cy="2993504"/>
          </a:xfrm>
          <a:prstGeom prst="rect">
            <a:avLst/>
          </a:prstGeom>
        </p:spPr>
      </p:pic>
    </p:spTree>
    <p:extLst>
      <p:ext uri="{BB962C8B-B14F-4D97-AF65-F5344CB8AC3E}">
        <p14:creationId xmlns:p14="http://schemas.microsoft.com/office/powerpoint/2010/main" val="236553356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303</TotalTime>
  <Words>1219</Words>
  <Application>Microsoft Office PowerPoint</Application>
  <PresentationFormat>Ekran Gösterisi (4:3)</PresentationFormat>
  <Paragraphs>53</Paragraphs>
  <Slides>19</Slides>
  <Notes>0</Notes>
  <HiddenSlides>0</HiddenSlides>
  <MMClips>1</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Akış</vt:lpstr>
      <vt:lpstr>    Ergene …</vt:lpstr>
      <vt:lpstr>ERGENE</vt:lpstr>
      <vt:lpstr>YÖRESEL YİYECEK VE İÇECEKLER  (REGIONAL FOOD AND BEVERAGES)   İlçemizde yapılan yöresel yiyecek ve içecekler şunlardır;  (The regional food and beverages made in our district are as follows;)</vt:lpstr>
      <vt:lpstr>     1877-1878 Osmanlı- Rus Savaşı’ndan sonra Balkanlardan gelen göçmenler tarafından kurulan Velimeşe kasabası ve bu kasabayı kuran insanlar Balkanlardaki kültürü yeni yerleştikleri yerlere de taşımışlardır. Boza da Balkanlardaki kültürün bir parçasıdır.          The Velimese town was founded by the migrants who arrived from the Balkans after the Balkan – Russian war of 1877-1878 and the people who founded this town brought the culture of the Balkans together with them. Boza is a part of the Balkan culture.  </vt:lpstr>
      <vt:lpstr>Baharat;  Poy (Spice; Poy)</vt:lpstr>
      <vt:lpstr>Ahimehmet Keten Helvası (Ahi Mehmet Cotton CandyHelvası)</vt:lpstr>
      <vt:lpstr> Lütenitsa  Kahvaltılık Göçmen Sosu  Tomato Paste; Lutenitsa  (Refugee Sauce for Breakfast) </vt:lpstr>
      <vt:lpstr>YÖRESEL GİYSİ VE AKSESUARLAR  (REGIONAL CLOTHES AND ACCESSORIES </vt:lpstr>
      <vt:lpstr>Yöresel Kadın Giyisisi</vt:lpstr>
      <vt:lpstr>TARİHİ VE TURİSTİK YERLER  (HISTORICAL AND TOURISTIC PLACES); </vt:lpstr>
      <vt:lpstr>Sokullu Mehmed Paşa Köprüsü  (SokulluMehmedPasa Bridge) </vt:lpstr>
      <vt:lpstr>Sokullu Mehmed Paşa Köprüsü (SokulluMehmedPasa Bridge) </vt:lpstr>
      <vt:lpstr>Kırkgöz Köprüsü  (Kırkgoz BRidge) </vt:lpstr>
      <vt:lpstr>Kırkgöz Köprüsü  (Kırkgoz Bridge) </vt:lpstr>
      <vt:lpstr>BAKIRÇA UN DEĞİRMENİ  (BAKIRCA FLOUR MILL)</vt:lpstr>
      <vt:lpstr>BAKIRÇA UN DEĞİRMENİ  (BAKIRCA FLOUR MILL); </vt:lpstr>
      <vt:lpstr> MİSİNLİ KALESİ (MISINLI FORTRESS); </vt:lpstr>
      <vt:lpstr>MİSİNLİ KALESİ (MISINLI FORTRESS); </vt:lpstr>
      <vt:lpstr>      T.C.         ERGENE            KAYMAKAMLIĞI        2018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TRAKYA TANITIM GÜNLERİ </dc:title>
  <dc:creator>win7</dc:creator>
  <cp:lastModifiedBy>user</cp:lastModifiedBy>
  <cp:revision>89</cp:revision>
  <dcterms:created xsi:type="dcterms:W3CDTF">2018-03-20T06:18:20Z</dcterms:created>
  <dcterms:modified xsi:type="dcterms:W3CDTF">2018-05-02T07:04:34Z</dcterms:modified>
</cp:coreProperties>
</file>